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0"/>
  </p:notesMasterIdLst>
  <p:sldIdLst>
    <p:sldId id="256" r:id="rId2"/>
    <p:sldId id="346" r:id="rId3"/>
    <p:sldId id="349" r:id="rId4"/>
    <p:sldId id="350" r:id="rId5"/>
    <p:sldId id="377" r:id="rId6"/>
    <p:sldId id="347" r:id="rId7"/>
    <p:sldId id="375" r:id="rId8"/>
    <p:sldId id="376" r:id="rId9"/>
    <p:sldId id="301" r:id="rId10"/>
    <p:sldId id="351" r:id="rId11"/>
    <p:sldId id="352" r:id="rId12"/>
    <p:sldId id="353" r:id="rId13"/>
    <p:sldId id="354" r:id="rId14"/>
    <p:sldId id="355" r:id="rId15"/>
    <p:sldId id="311" r:id="rId16"/>
    <p:sldId id="356" r:id="rId17"/>
    <p:sldId id="357" r:id="rId18"/>
    <p:sldId id="358" r:id="rId19"/>
    <p:sldId id="359" r:id="rId20"/>
    <p:sldId id="360" r:id="rId21"/>
    <p:sldId id="361" r:id="rId22"/>
    <p:sldId id="312" r:id="rId23"/>
    <p:sldId id="365" r:id="rId24"/>
    <p:sldId id="366" r:id="rId25"/>
    <p:sldId id="367" r:id="rId26"/>
    <p:sldId id="368" r:id="rId27"/>
    <p:sldId id="370" r:id="rId28"/>
    <p:sldId id="373" r:id="rId29"/>
    <p:sldId id="371" r:id="rId30"/>
    <p:sldId id="372" r:id="rId31"/>
    <p:sldId id="369" r:id="rId32"/>
    <p:sldId id="374" r:id="rId33"/>
    <p:sldId id="378" r:id="rId34"/>
    <p:sldId id="379" r:id="rId35"/>
    <p:sldId id="380" r:id="rId36"/>
    <p:sldId id="381" r:id="rId37"/>
    <p:sldId id="382" r:id="rId38"/>
    <p:sldId id="339" r:id="rId39"/>
  </p:sldIdLst>
  <p:sldSz cx="9144000" cy="5143500" type="screen16x9"/>
  <p:notesSz cx="6858000" cy="9144000"/>
  <p:embeddedFontLst>
    <p:embeddedFont>
      <p:font typeface="Assistant" pitchFamily="2" charset="-79"/>
      <p:regular r:id="rId41"/>
      <p:bold r:id="rId42"/>
    </p:embeddedFont>
    <p:embeddedFont>
      <p:font typeface="Epilogue" pitchFamily="2" charset="77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125"/>
    <a:srgbClr val="1B0C26"/>
    <a:srgbClr val="120E20"/>
    <a:srgbClr val="221B39"/>
    <a:srgbClr val="0A2966"/>
    <a:srgbClr val="2D1341"/>
    <a:srgbClr val="2DFFFF"/>
    <a:srgbClr val="66CCFF"/>
    <a:srgbClr val="000000"/>
    <a:srgbClr val="2E04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2D9C04-F280-43F8-BFD4-8AB6A08AAB46}">
  <a:tblStyle styleId="{162D9C04-F280-43F8-BFD4-8AB6A08AAB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6AEF492-3F1D-4265-9CB7-D6F91B398B6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14"/>
    <p:restoredTop sz="80295" autoAdjust="0"/>
  </p:normalViewPr>
  <p:slideViewPr>
    <p:cSldViewPr snapToGrid="0">
      <p:cViewPr varScale="1">
        <p:scale>
          <a:sx n="178" d="100"/>
          <a:sy n="178" d="100"/>
        </p:scale>
        <p:origin x="139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First, we found that </a:t>
            </a:r>
            <a:r>
              <a:rPr lang="en-GB" b="1" dirty="0"/>
              <a:t>Scotland</a:t>
            </a:r>
            <a:r>
              <a:rPr lang="en-GB" dirty="0"/>
              <a:t> consistently has the </a:t>
            </a:r>
            <a:r>
              <a:rPr lang="en-GB" b="1" dirty="0"/>
              <a:t>highest average </a:t>
            </a:r>
            <a:r>
              <a:rPr lang="en-GB" dirty="0"/>
              <a:t>incurred costs across all regions.</a:t>
            </a:r>
          </a:p>
          <a:p>
            <a:pPr marL="158750" indent="0">
              <a:buNone/>
            </a:pPr>
            <a:r>
              <a:rPr lang="en-GB" dirty="0"/>
              <a:t>This suggests that accidents in Scotland may either be more </a:t>
            </a:r>
            <a:r>
              <a:rPr lang="en-GB" b="1" dirty="0"/>
              <a:t>severe </a:t>
            </a:r>
            <a:r>
              <a:rPr lang="en-GB" dirty="0"/>
              <a:t>or the associated claims processes lead to </a:t>
            </a:r>
            <a:r>
              <a:rPr lang="en-GB" b="1" dirty="0"/>
              <a:t>higher costs</a:t>
            </a:r>
            <a:r>
              <a:rPr lang="en-GB" dirty="0"/>
              <a:t>.</a:t>
            </a:r>
          </a:p>
          <a:p>
            <a:pPr marL="158750" indent="0">
              <a:buNone/>
            </a:pPr>
            <a:r>
              <a:rPr lang="en-GB" dirty="0"/>
              <a:t>There could be </a:t>
            </a:r>
            <a:r>
              <a:rPr lang="en-GB" b="1" dirty="0"/>
              <a:t>several factors </a:t>
            </a:r>
            <a:r>
              <a:rPr lang="en-GB" dirty="0"/>
              <a:t>contributing to this, including </a:t>
            </a:r>
            <a:r>
              <a:rPr lang="en-GB" b="1" dirty="0"/>
              <a:t>road conditions</a:t>
            </a:r>
            <a:r>
              <a:rPr lang="en-GB" dirty="0"/>
              <a:t>, regional </a:t>
            </a:r>
            <a:r>
              <a:rPr lang="en-GB" b="1" dirty="0"/>
              <a:t>weather patterns</a:t>
            </a:r>
            <a:r>
              <a:rPr lang="en-GB" dirty="0"/>
              <a:t>, or even differences in </a:t>
            </a:r>
            <a:r>
              <a:rPr lang="en-GB" b="1" dirty="0"/>
              <a:t>how claims are handled </a:t>
            </a:r>
            <a:r>
              <a:rPr lang="en-GB" dirty="0"/>
              <a:t>in this area.</a:t>
            </a:r>
          </a:p>
          <a:p>
            <a:pPr marL="158750" indent="0">
              <a:buNone/>
            </a:pPr>
            <a:endParaRPr lang="en-GB" dirty="0"/>
          </a:p>
          <a:p>
            <a:pPr marL="158750" indent="0">
              <a:buNone/>
            </a:pPr>
            <a:r>
              <a:rPr lang="en-GB" dirty="0"/>
              <a:t>It's important for us to </a:t>
            </a:r>
            <a:r>
              <a:rPr lang="en-GB" b="1" dirty="0"/>
              <a:t>explore these factors further</a:t>
            </a:r>
            <a:r>
              <a:rPr lang="en-GB" dirty="0"/>
              <a:t>, as understanding the underlying reasons could help refine our approach to </a:t>
            </a:r>
            <a:r>
              <a:rPr lang="en-GB" b="1" dirty="0"/>
              <a:t>both pricing and reserving </a:t>
            </a:r>
            <a:r>
              <a:rPr lang="en-GB" dirty="0"/>
              <a:t>in Scotland.</a:t>
            </a:r>
          </a:p>
        </p:txBody>
      </p:sp>
    </p:spTree>
    <p:extLst>
      <p:ext uri="{BB962C8B-B14F-4D97-AF65-F5344CB8AC3E}">
        <p14:creationId xmlns:p14="http://schemas.microsoft.com/office/powerpoint/2010/main" val="1408454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We also identified that regions like </a:t>
            </a:r>
            <a:r>
              <a:rPr lang="en-GB" b="1" dirty="0"/>
              <a:t>East Anglia</a:t>
            </a:r>
            <a:r>
              <a:rPr lang="en-GB" dirty="0"/>
              <a:t> and the </a:t>
            </a:r>
            <a:r>
              <a:rPr lang="en-GB" b="1" dirty="0"/>
              <a:t>North</a:t>
            </a:r>
            <a:r>
              <a:rPr lang="en-GB" dirty="0"/>
              <a:t> show </a:t>
            </a:r>
            <a:r>
              <a:rPr lang="en-GB" b="1" dirty="0"/>
              <a:t>higher-than-average incurred costs</a:t>
            </a:r>
            <a:r>
              <a:rPr lang="en-GB" dirty="0"/>
              <a:t>, whereas regions like the </a:t>
            </a:r>
            <a:r>
              <a:rPr lang="en-GB" b="1" dirty="0"/>
              <a:t>Southwest</a:t>
            </a:r>
            <a:r>
              <a:rPr lang="en-GB" dirty="0"/>
              <a:t>, </a:t>
            </a:r>
            <a:r>
              <a:rPr lang="en-GB" b="1" dirty="0"/>
              <a:t>East Midlands</a:t>
            </a:r>
            <a:r>
              <a:rPr lang="en-GB" dirty="0"/>
              <a:t>, and </a:t>
            </a:r>
            <a:r>
              <a:rPr lang="en-GB" b="1" dirty="0"/>
              <a:t>London</a:t>
            </a:r>
            <a:r>
              <a:rPr lang="en-GB" dirty="0"/>
              <a:t> tend to have lower average incurred costs. </a:t>
            </a:r>
          </a:p>
          <a:p>
            <a:pPr marL="158750" indent="0">
              <a:buNone/>
            </a:pPr>
            <a:r>
              <a:rPr lang="en-GB" dirty="0"/>
              <a:t>The higher costs in </a:t>
            </a:r>
            <a:r>
              <a:rPr lang="en-GB" b="1" dirty="0"/>
              <a:t>East Anglia </a:t>
            </a:r>
            <a:r>
              <a:rPr lang="en-GB" dirty="0"/>
              <a:t>and the </a:t>
            </a:r>
            <a:r>
              <a:rPr lang="en-GB" b="1" dirty="0"/>
              <a:t>North </a:t>
            </a:r>
            <a:r>
              <a:rPr lang="en-GB" dirty="0"/>
              <a:t>may be driven by more severe accidents or external regional factors, while lower costs in regions like </a:t>
            </a:r>
            <a:r>
              <a:rPr lang="en-GB" b="1" dirty="0"/>
              <a:t>London</a:t>
            </a:r>
            <a:r>
              <a:rPr lang="en-GB" dirty="0"/>
              <a:t>, despite the urban density, could indicate that claims in these areas are generally less severe or involve different types of accidents.</a:t>
            </a:r>
          </a:p>
        </p:txBody>
      </p:sp>
    </p:spTree>
    <p:extLst>
      <p:ext uri="{BB962C8B-B14F-4D97-AF65-F5344CB8AC3E}">
        <p14:creationId xmlns:p14="http://schemas.microsoft.com/office/powerpoint/2010/main" val="646320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790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9205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9593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17F5C-285F-AFB3-D45B-A2D3E0247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EB7990-DC5E-7955-C803-F2CAE8243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71B5E-5C30-4B02-01D3-250E7333B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Now, let’s talk about some </a:t>
            </a:r>
            <a:r>
              <a:rPr lang="en-GB" b="1" dirty="0"/>
              <a:t>interesting patterns </a:t>
            </a:r>
            <a:r>
              <a:rPr lang="en-GB" dirty="0"/>
              <a:t>we’ve observed in the </a:t>
            </a:r>
            <a:r>
              <a:rPr lang="en-GB" b="1" dirty="0"/>
              <a:t>time-based analysis </a:t>
            </a:r>
            <a:r>
              <a:rPr lang="en-GB" dirty="0"/>
              <a:t>of claims. Specifically, we identified a </a:t>
            </a:r>
            <a:r>
              <a:rPr lang="en-GB" b="1" dirty="0"/>
              <a:t>repeating trend </a:t>
            </a:r>
            <a:r>
              <a:rPr lang="en-GB" dirty="0"/>
              <a:t>in claim values over the </a:t>
            </a:r>
            <a:r>
              <a:rPr lang="en-GB" b="1" dirty="0"/>
              <a:t>months of the year.</a:t>
            </a:r>
          </a:p>
        </p:txBody>
      </p:sp>
    </p:spTree>
    <p:extLst>
      <p:ext uri="{BB962C8B-B14F-4D97-AF65-F5344CB8AC3E}">
        <p14:creationId xmlns:p14="http://schemas.microsoft.com/office/powerpoint/2010/main" val="3414752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17F5C-285F-AFB3-D45B-A2D3E0247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EB7990-DC5E-7955-C803-F2CAE8243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71B5E-5C30-4B02-01D3-250E7333B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b="1" dirty="0"/>
              <a:t>Insight 1</a:t>
            </a:r>
            <a:r>
              <a:rPr lang="en-GB" dirty="0"/>
              <a:t> reveals that </a:t>
            </a:r>
            <a:r>
              <a:rPr lang="en-GB" b="1" dirty="0"/>
              <a:t>the early part of the year</a:t>
            </a:r>
            <a:r>
              <a:rPr lang="en-GB" dirty="0"/>
              <a:t>, particularly between </a:t>
            </a:r>
            <a:r>
              <a:rPr lang="en-GB" b="1" dirty="0"/>
              <a:t>January </a:t>
            </a:r>
            <a:r>
              <a:rPr lang="en-GB" dirty="0"/>
              <a:t>and </a:t>
            </a:r>
            <a:r>
              <a:rPr lang="en-GB" b="1" dirty="0"/>
              <a:t>March</a:t>
            </a:r>
            <a:r>
              <a:rPr lang="en-GB" dirty="0"/>
              <a:t>, tends to show </a:t>
            </a:r>
            <a:r>
              <a:rPr lang="en-GB" b="1" dirty="0"/>
              <a:t>slightly higher </a:t>
            </a:r>
            <a:r>
              <a:rPr lang="en-GB" dirty="0"/>
              <a:t>incurred values compared to the rest of the year.</a:t>
            </a:r>
          </a:p>
          <a:p>
            <a:pPr marL="158750" indent="0">
              <a:buNone/>
            </a:pPr>
            <a:r>
              <a:rPr lang="en-GB" dirty="0"/>
              <a:t>One </a:t>
            </a:r>
            <a:r>
              <a:rPr lang="en-GB" b="1" dirty="0"/>
              <a:t>likely </a:t>
            </a:r>
            <a:r>
              <a:rPr lang="en-GB" dirty="0"/>
              <a:t>explanation is </a:t>
            </a:r>
            <a:r>
              <a:rPr lang="en-GB" b="1" dirty="0"/>
              <a:t>weather-related factors</a:t>
            </a:r>
            <a:r>
              <a:rPr lang="en-GB" dirty="0"/>
              <a:t>, such as </a:t>
            </a:r>
            <a:r>
              <a:rPr lang="en-GB" b="1" dirty="0"/>
              <a:t>hazardous winter driving conditions</a:t>
            </a:r>
            <a:r>
              <a:rPr lang="en-GB" dirty="0"/>
              <a:t>, or even </a:t>
            </a:r>
            <a:r>
              <a:rPr lang="en-GB" b="1" dirty="0"/>
              <a:t>holiday-related traffic increases </a:t>
            </a:r>
            <a:r>
              <a:rPr lang="en-GB" dirty="0"/>
              <a:t>around New Year’s. </a:t>
            </a:r>
          </a:p>
          <a:p>
            <a:pPr marL="158750" indent="0">
              <a:buNone/>
            </a:pPr>
            <a:r>
              <a:rPr lang="en-GB" dirty="0"/>
              <a:t>This seasonal spike in claims aligns with </a:t>
            </a:r>
            <a:r>
              <a:rPr lang="en-GB" b="1" dirty="0"/>
              <a:t>higher risk periods </a:t>
            </a:r>
            <a:r>
              <a:rPr lang="en-GB" dirty="0"/>
              <a:t>where the </a:t>
            </a:r>
            <a:r>
              <a:rPr lang="en-GB" b="1" dirty="0"/>
              <a:t>external environment </a:t>
            </a:r>
            <a:r>
              <a:rPr lang="en-GB" dirty="0"/>
              <a:t>could be a contributing factor.</a:t>
            </a:r>
          </a:p>
        </p:txBody>
      </p:sp>
    </p:spTree>
    <p:extLst>
      <p:ext uri="{BB962C8B-B14F-4D97-AF65-F5344CB8AC3E}">
        <p14:creationId xmlns:p14="http://schemas.microsoft.com/office/powerpoint/2010/main" val="1004603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17F5C-285F-AFB3-D45B-A2D3E0247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EB7990-DC5E-7955-C803-F2CAE8243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71B5E-5C30-4B02-01D3-250E7333B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In </a:t>
            </a:r>
            <a:r>
              <a:rPr lang="en-GB" b="1" dirty="0"/>
              <a:t>Insight 2</a:t>
            </a:r>
            <a:r>
              <a:rPr lang="en-GB" dirty="0"/>
              <a:t>, we see that these </a:t>
            </a:r>
            <a:r>
              <a:rPr lang="en-GB" b="1" dirty="0"/>
              <a:t>fluctuations</a:t>
            </a:r>
            <a:r>
              <a:rPr lang="en-GB" dirty="0"/>
              <a:t> are consistent with the idea that claim costs </a:t>
            </a:r>
            <a:r>
              <a:rPr lang="en-GB" b="1" dirty="0"/>
              <a:t>tend to vary throughout the year</a:t>
            </a:r>
            <a:r>
              <a:rPr lang="en-GB" dirty="0"/>
              <a:t>.</a:t>
            </a:r>
          </a:p>
          <a:p>
            <a:pPr marL="158750" indent="0">
              <a:buNone/>
            </a:pPr>
            <a:r>
              <a:rPr lang="en-GB" dirty="0"/>
              <a:t>Not only does the early part of the year see higher claims, but there are </a:t>
            </a:r>
            <a:r>
              <a:rPr lang="en-GB" b="1" dirty="0"/>
              <a:t>other fluctuations </a:t>
            </a:r>
            <a:r>
              <a:rPr lang="en-GB" dirty="0"/>
              <a:t>that hint at </a:t>
            </a:r>
            <a:r>
              <a:rPr lang="en-GB" b="1" dirty="0"/>
              <a:t>time-based influences</a:t>
            </a:r>
            <a:r>
              <a:rPr lang="en-GB" dirty="0"/>
              <a:t>, such as </a:t>
            </a:r>
            <a:r>
              <a:rPr lang="en-GB" b="1" dirty="0"/>
              <a:t>seasonal traffic patterns </a:t>
            </a:r>
            <a:r>
              <a:rPr lang="en-GB" dirty="0"/>
              <a:t>and </a:t>
            </a:r>
            <a:r>
              <a:rPr lang="en-GB" b="1" dirty="0"/>
              <a:t>changes in weather conditions</a:t>
            </a:r>
            <a:r>
              <a:rPr lang="en-GB" dirty="0"/>
              <a:t>. </a:t>
            </a:r>
          </a:p>
          <a:p>
            <a:pPr marL="158750" indent="0">
              <a:buNone/>
            </a:pPr>
            <a:r>
              <a:rPr lang="en-GB" dirty="0"/>
              <a:t>Understanding this kind of variation is </a:t>
            </a:r>
            <a:r>
              <a:rPr lang="en-GB" b="1" dirty="0"/>
              <a:t>essential</a:t>
            </a:r>
            <a:r>
              <a:rPr lang="en-GB" dirty="0"/>
              <a:t> for improving our </a:t>
            </a:r>
            <a:r>
              <a:rPr lang="en-GB" b="1" dirty="0"/>
              <a:t>forecasting capabilities </a:t>
            </a:r>
            <a:r>
              <a:rPr lang="en-GB" dirty="0"/>
              <a:t>and enhancing </a:t>
            </a:r>
            <a:r>
              <a:rPr lang="en-GB" b="1" dirty="0"/>
              <a:t>future pricing decisions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3125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9724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2107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b="1" dirty="0"/>
              <a:t>Before</a:t>
            </a:r>
            <a:r>
              <a:rPr lang="en-GB" dirty="0"/>
              <a:t> diving into the findings, let’s first look at the </a:t>
            </a:r>
            <a:r>
              <a:rPr lang="en-GB" b="1" dirty="0"/>
              <a:t>dataset itself </a:t>
            </a:r>
            <a:r>
              <a:rPr lang="en-GB" dirty="0"/>
              <a:t>and evaluate its </a:t>
            </a:r>
            <a:r>
              <a:rPr lang="en-GB" b="1" dirty="0"/>
              <a:t>overall</a:t>
            </a:r>
            <a:r>
              <a:rPr lang="en-GB" dirty="0"/>
              <a:t> </a:t>
            </a:r>
            <a:r>
              <a:rPr lang="en-GB" b="1" dirty="0"/>
              <a:t>suitability</a:t>
            </a:r>
            <a:r>
              <a:rPr lang="en-GB" dirty="0"/>
              <a:t> for this analysis</a:t>
            </a:r>
          </a:p>
        </p:txBody>
      </p:sp>
    </p:spTree>
    <p:extLst>
      <p:ext uri="{BB962C8B-B14F-4D97-AF65-F5344CB8AC3E}">
        <p14:creationId xmlns:p14="http://schemas.microsoft.com/office/powerpoint/2010/main" val="642654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8530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849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7BEF3-006C-1C36-B3C2-7B8365033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85FEC-A13D-5B3E-CC81-87EE3671F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F6B09A-A15F-0F38-4CD8-E540EA936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Now, let’s take a closer look at how </a:t>
            </a:r>
            <a:r>
              <a:rPr lang="en-GB" b="1" dirty="0"/>
              <a:t>third-party involvement </a:t>
            </a:r>
            <a:r>
              <a:rPr lang="en-GB" dirty="0"/>
              <a:t>affects </a:t>
            </a:r>
            <a:r>
              <a:rPr lang="en-GB" b="1" dirty="0"/>
              <a:t>claims costs</a:t>
            </a:r>
          </a:p>
        </p:txBody>
      </p:sp>
    </p:spTree>
    <p:extLst>
      <p:ext uri="{BB962C8B-B14F-4D97-AF65-F5344CB8AC3E}">
        <p14:creationId xmlns:p14="http://schemas.microsoft.com/office/powerpoint/2010/main" val="1899317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7BEF3-006C-1C36-B3C2-7B8365033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85FEC-A13D-5B3E-CC81-87EE3671F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F6B09A-A15F-0F38-4CD8-E540EA936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As we analyse the data, one of the </a:t>
            </a:r>
            <a:r>
              <a:rPr lang="en-GB" b="1" dirty="0"/>
              <a:t>clearest trends </a:t>
            </a:r>
            <a:r>
              <a:rPr lang="en-GB" dirty="0"/>
              <a:t>we observe is that third-party involvement </a:t>
            </a:r>
            <a:r>
              <a:rPr lang="en-GB" b="1" dirty="0"/>
              <a:t>significantly drives up </a:t>
            </a:r>
            <a:r>
              <a:rPr lang="en-GB" dirty="0"/>
              <a:t>incurred claim costs.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When third parties—such as </a:t>
            </a:r>
            <a:r>
              <a:rPr lang="en-GB" b="1" dirty="0"/>
              <a:t>other drivers</a:t>
            </a:r>
            <a:r>
              <a:rPr lang="en-GB" dirty="0"/>
              <a:t>, </a:t>
            </a:r>
            <a:r>
              <a:rPr lang="en-GB" b="1" dirty="0"/>
              <a:t>pedestrians</a:t>
            </a:r>
            <a:r>
              <a:rPr lang="en-GB" dirty="0"/>
              <a:t>, or </a:t>
            </a:r>
            <a:r>
              <a:rPr lang="en-GB" b="1" dirty="0"/>
              <a:t>passengers</a:t>
            </a:r>
            <a:r>
              <a:rPr lang="en-GB" dirty="0"/>
              <a:t>—are involved in an accident, the claims process becomes </a:t>
            </a:r>
            <a:r>
              <a:rPr lang="en-GB" b="1" dirty="0"/>
              <a:t>more complex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26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7BEF3-006C-1C36-B3C2-7B8365033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85FEC-A13D-5B3E-CC81-87EE3671F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F6B09A-A15F-0F38-4CD8-E540EA936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This complexity could be due to </a:t>
            </a:r>
            <a:r>
              <a:rPr lang="en-GB" b="1" dirty="0"/>
              <a:t>several factors</a:t>
            </a:r>
            <a:r>
              <a:rPr lang="en-GB" dirty="0"/>
              <a:t>: </a:t>
            </a:r>
            <a:r>
              <a:rPr lang="en-GB" b="1" dirty="0"/>
              <a:t>increased liability</a:t>
            </a:r>
            <a:r>
              <a:rPr lang="en-GB" dirty="0"/>
              <a:t>, the potential for </a:t>
            </a:r>
            <a:r>
              <a:rPr lang="en-GB" b="1" dirty="0"/>
              <a:t>litigation</a:t>
            </a:r>
            <a:r>
              <a:rPr lang="en-GB" dirty="0"/>
              <a:t>, or the need to </a:t>
            </a:r>
            <a:r>
              <a:rPr lang="en-GB" b="1" dirty="0"/>
              <a:t>compensate multiple individuals </a:t>
            </a:r>
            <a:r>
              <a:rPr lang="en-GB" dirty="0"/>
              <a:t>for damages.</a:t>
            </a:r>
          </a:p>
          <a:p>
            <a:pPr marL="158750" indent="0">
              <a:buNone/>
            </a:pPr>
            <a:r>
              <a:rPr lang="en-GB" dirty="0"/>
              <a:t>All of these factors contribute to a </a:t>
            </a:r>
            <a:r>
              <a:rPr lang="en-GB" b="1" dirty="0"/>
              <a:t>higher financial burden </a:t>
            </a:r>
            <a:r>
              <a:rPr lang="en-GB" dirty="0"/>
              <a:t>on the insurer.</a:t>
            </a:r>
          </a:p>
        </p:txBody>
      </p:sp>
    </p:spTree>
    <p:extLst>
      <p:ext uri="{BB962C8B-B14F-4D97-AF65-F5344CB8AC3E}">
        <p14:creationId xmlns:p14="http://schemas.microsoft.com/office/powerpoint/2010/main" val="2766062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7BEF3-006C-1C36-B3C2-7B8365033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85FEC-A13D-5B3E-CC81-87EE3671F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F6B09A-A15F-0F38-4CD8-E540EA936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The </a:t>
            </a:r>
            <a:r>
              <a:rPr lang="en-GB" b="1" dirty="0"/>
              <a:t>more</a:t>
            </a:r>
            <a:r>
              <a:rPr lang="en-GB" dirty="0"/>
              <a:t> third parties involved, the </a:t>
            </a:r>
            <a:r>
              <a:rPr lang="en-GB" b="1" dirty="0"/>
              <a:t>higher</a:t>
            </a:r>
            <a:r>
              <a:rPr lang="en-GB" dirty="0"/>
              <a:t> the claim costs. </a:t>
            </a:r>
          </a:p>
          <a:p>
            <a:pPr marL="158750" indent="0">
              <a:buNone/>
            </a:pPr>
            <a:r>
              <a:rPr lang="en-GB" dirty="0"/>
              <a:t>While there are exceptions, the overall trend shows that as the </a:t>
            </a:r>
            <a:r>
              <a:rPr lang="en-GB" b="1" dirty="0"/>
              <a:t>number of third parties </a:t>
            </a:r>
            <a:r>
              <a:rPr lang="en-GB" dirty="0"/>
              <a:t>rises, so does the </a:t>
            </a:r>
            <a:r>
              <a:rPr lang="en-GB" b="1" dirty="0"/>
              <a:t>financial impact</a:t>
            </a:r>
            <a:r>
              <a:rPr lang="en-GB" dirty="0"/>
              <a:t>.</a:t>
            </a:r>
          </a:p>
          <a:p>
            <a:pPr marL="158750" indent="0">
              <a:buNone/>
            </a:pPr>
            <a:r>
              <a:rPr lang="en-GB" dirty="0"/>
              <a:t>The </a:t>
            </a:r>
            <a:r>
              <a:rPr lang="en-GB" b="1" dirty="0"/>
              <a:t>steepest increase </a:t>
            </a:r>
            <a:r>
              <a:rPr lang="en-GB" dirty="0"/>
              <a:t>in average claim costs is observed when </a:t>
            </a:r>
            <a:r>
              <a:rPr lang="en-GB" b="1" dirty="0"/>
              <a:t>three or more </a:t>
            </a:r>
            <a:r>
              <a:rPr lang="en-GB" dirty="0"/>
              <a:t>third parties are involved, indicating a notable </a:t>
            </a:r>
            <a:r>
              <a:rPr lang="en-GB" b="1" dirty="0"/>
              <a:t>shift in financial risk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5368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7BEF3-006C-1C36-B3C2-7B8365033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85FEC-A13D-5B3E-CC81-87EE3671F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F6B09A-A15F-0F38-4CD8-E540EA936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68750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7BEF3-006C-1C36-B3C2-7B8365033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85FEC-A13D-5B3E-CC81-87EE3671F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F6B09A-A15F-0F38-4CD8-E540EA936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Although claims involving three or more third parties are </a:t>
            </a:r>
            <a:r>
              <a:rPr lang="en-GB" b="1" dirty="0"/>
              <a:t>less frequent</a:t>
            </a:r>
            <a:r>
              <a:rPr lang="en-GB" dirty="0"/>
              <a:t>, they carry </a:t>
            </a:r>
            <a:r>
              <a:rPr lang="en-GB" b="1" dirty="0"/>
              <a:t>significantly higher costs</a:t>
            </a:r>
            <a:r>
              <a:rPr lang="en-GB" dirty="0"/>
              <a:t>. This makes them </a:t>
            </a:r>
            <a:r>
              <a:rPr lang="en-GB" b="1" dirty="0"/>
              <a:t>critical to focus on </a:t>
            </a:r>
            <a:r>
              <a:rPr lang="en-GB" dirty="0"/>
              <a:t>when making </a:t>
            </a:r>
            <a:r>
              <a:rPr lang="en-GB" b="1" dirty="0"/>
              <a:t>accurate reserving decisions</a:t>
            </a:r>
            <a:r>
              <a:rPr lang="en-GB" dirty="0"/>
              <a:t>. These claims, due to their </a:t>
            </a:r>
            <a:r>
              <a:rPr lang="en-GB" b="1" dirty="0"/>
              <a:t>complexity</a:t>
            </a:r>
            <a:r>
              <a:rPr lang="en-GB" dirty="0"/>
              <a:t> and </a:t>
            </a:r>
            <a:r>
              <a:rPr lang="en-GB" b="1" dirty="0"/>
              <a:t>higher financial impact</a:t>
            </a:r>
            <a:r>
              <a:rPr lang="en-GB" dirty="0"/>
              <a:t>, must be accounted for carefully in risk models and pricing strategies to </a:t>
            </a:r>
            <a:r>
              <a:rPr lang="en-GB" b="1" dirty="0"/>
              <a:t>ensure the company can cover the larger payouts </a:t>
            </a:r>
            <a:r>
              <a:rPr lang="en-GB" dirty="0"/>
              <a:t>associated with them</a:t>
            </a:r>
          </a:p>
        </p:txBody>
      </p:sp>
    </p:spTree>
    <p:extLst>
      <p:ext uri="{BB962C8B-B14F-4D97-AF65-F5344CB8AC3E}">
        <p14:creationId xmlns:p14="http://schemas.microsoft.com/office/powerpoint/2010/main" val="4210606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1568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2240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The dataset contains detailed information on head-on collision claims.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It spans </a:t>
            </a:r>
            <a:r>
              <a:rPr lang="en-GB" b="1" dirty="0"/>
              <a:t>several years</a:t>
            </a:r>
            <a:r>
              <a:rPr lang="en-GB" dirty="0"/>
              <a:t>, which gives us a solid foundation for </a:t>
            </a:r>
            <a:r>
              <a:rPr lang="en-GB" b="1" dirty="0"/>
              <a:t>trend analysis</a:t>
            </a:r>
            <a:r>
              <a:rPr lang="en-GB" dirty="0"/>
              <a:t>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This is particularly important because claims </a:t>
            </a:r>
            <a:r>
              <a:rPr lang="en-GB" dirty="0" err="1"/>
              <a:t>behavior</a:t>
            </a:r>
            <a:r>
              <a:rPr lang="en-GB" dirty="0"/>
              <a:t> </a:t>
            </a:r>
            <a:r>
              <a:rPr lang="en-GB" b="1" dirty="0"/>
              <a:t>can change </a:t>
            </a:r>
            <a:r>
              <a:rPr lang="en-GB" dirty="0"/>
              <a:t>based on external factors like </a:t>
            </a:r>
            <a:r>
              <a:rPr lang="en-GB" b="1" dirty="0"/>
              <a:t>seasonal patterns</a:t>
            </a:r>
            <a:r>
              <a:rPr lang="en-GB" dirty="0"/>
              <a:t>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Having data across multiple years allows us to </a:t>
            </a:r>
            <a:r>
              <a:rPr lang="en-GB" b="1" dirty="0"/>
              <a:t>smooth out short-term fluctuations </a:t>
            </a:r>
            <a:r>
              <a:rPr lang="en-GB" dirty="0"/>
              <a:t>and </a:t>
            </a:r>
            <a:r>
              <a:rPr lang="en-GB" b="1" dirty="0"/>
              <a:t>identify more stable patterns </a:t>
            </a:r>
            <a:r>
              <a:rPr lang="en-GB" dirty="0"/>
              <a:t>in claims costs and reporting </a:t>
            </a:r>
            <a:r>
              <a:rPr lang="en-GB" dirty="0" err="1"/>
              <a:t>behavior</a:t>
            </a:r>
            <a:r>
              <a:rPr lang="en-GB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480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51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3313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17F5C-285F-AFB3-D45B-A2D3E0247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EB7990-DC5E-7955-C803-F2CAE8243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71B5E-5C30-4B02-01D3-250E7333B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The location of an accident significantly affects both the </a:t>
            </a:r>
            <a:r>
              <a:rPr lang="en-GB" b="1" dirty="0"/>
              <a:t>severity</a:t>
            </a:r>
            <a:r>
              <a:rPr lang="en-GB" dirty="0"/>
              <a:t> and the </a:t>
            </a:r>
            <a:r>
              <a:rPr lang="en-GB" b="1" dirty="0"/>
              <a:t>cost</a:t>
            </a:r>
            <a:r>
              <a:rPr lang="en-GB" dirty="0"/>
              <a:t> of claims, making it a key factor in predicting and managing reserves.</a:t>
            </a:r>
          </a:p>
          <a:p>
            <a:pPr marL="158750" indent="0">
              <a:buNone/>
            </a:pPr>
            <a:r>
              <a:rPr lang="en-GB" b="1" dirty="0"/>
              <a:t>Why It’s Important:</a:t>
            </a:r>
            <a:r>
              <a:rPr lang="en-GB" dirty="0"/>
              <a:t> Accidents on </a:t>
            </a:r>
            <a:r>
              <a:rPr lang="en-GB" b="1" dirty="0"/>
              <a:t>main roads</a:t>
            </a:r>
            <a:r>
              <a:rPr lang="en-GB" dirty="0"/>
              <a:t> and </a:t>
            </a:r>
            <a:r>
              <a:rPr lang="en-GB" b="1" dirty="0"/>
              <a:t>motorways</a:t>
            </a:r>
            <a:r>
              <a:rPr lang="en-GB" dirty="0"/>
              <a:t> involve higher speeds and traffic, often resulting in </a:t>
            </a:r>
            <a:r>
              <a:rPr lang="en-GB" b="1" dirty="0"/>
              <a:t>more severe claims</a:t>
            </a:r>
            <a:r>
              <a:rPr lang="en-GB" dirty="0"/>
              <a:t> and </a:t>
            </a:r>
            <a:r>
              <a:rPr lang="en-GB" b="1" dirty="0"/>
              <a:t>higher costs</a:t>
            </a:r>
            <a:r>
              <a:rPr lang="en-GB" dirty="0"/>
              <a:t>. Understanding these patterns allows for better </a:t>
            </a:r>
            <a:r>
              <a:rPr lang="en-GB" b="1" dirty="0"/>
              <a:t>pricing</a:t>
            </a:r>
            <a:r>
              <a:rPr lang="en-GB" dirty="0"/>
              <a:t> and </a:t>
            </a:r>
            <a:r>
              <a:rPr lang="en-GB" b="1" dirty="0"/>
              <a:t>reserving</a:t>
            </a:r>
            <a:r>
              <a:rPr lang="en-GB" dirty="0"/>
              <a:t> strategies.</a:t>
            </a:r>
          </a:p>
          <a:p>
            <a:pPr marL="158750" indent="0">
              <a:buNone/>
            </a:pPr>
            <a:r>
              <a:rPr lang="en-GB" b="1" dirty="0"/>
              <a:t>Impact on Claims:</a:t>
            </a:r>
            <a:endParaRPr lang="en-GB" dirty="0"/>
          </a:p>
          <a:p>
            <a:pPr marL="457200" indent="-298450"/>
            <a:r>
              <a:rPr lang="en-GB" b="1" dirty="0"/>
              <a:t>Main roads</a:t>
            </a:r>
            <a:r>
              <a:rPr lang="en-GB" dirty="0"/>
              <a:t> and </a:t>
            </a:r>
            <a:r>
              <a:rPr lang="en-GB" b="1" dirty="0"/>
              <a:t>motorways</a:t>
            </a:r>
            <a:r>
              <a:rPr lang="en-GB" dirty="0"/>
              <a:t> show </a:t>
            </a:r>
            <a:r>
              <a:rPr lang="en-GB" b="1" dirty="0"/>
              <a:t>higher average incurred costs</a:t>
            </a:r>
            <a:r>
              <a:rPr lang="en-GB" dirty="0"/>
              <a:t>, reflecting the increased severity of accidents in these areas.</a:t>
            </a:r>
          </a:p>
          <a:p>
            <a:pPr marL="457200" indent="-298450"/>
            <a:r>
              <a:rPr lang="en-GB" dirty="0"/>
              <a:t>Both </a:t>
            </a:r>
            <a:r>
              <a:rPr lang="en-GB" b="1" dirty="0"/>
              <a:t>main roads</a:t>
            </a:r>
            <a:r>
              <a:rPr lang="en-GB" dirty="0"/>
              <a:t> and </a:t>
            </a:r>
            <a:r>
              <a:rPr lang="en-GB" b="1" dirty="0"/>
              <a:t>minor roads</a:t>
            </a:r>
            <a:r>
              <a:rPr lang="en-GB" dirty="0"/>
              <a:t> show </a:t>
            </a:r>
            <a:r>
              <a:rPr lang="en-GB" b="1" dirty="0"/>
              <a:t>greater variability</a:t>
            </a:r>
            <a:r>
              <a:rPr lang="en-GB" dirty="0"/>
              <a:t> in claims, making costs in these areas more </a:t>
            </a:r>
            <a:r>
              <a:rPr lang="en-GB" b="1" dirty="0"/>
              <a:t>unpredictable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87024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17F5C-285F-AFB3-D45B-A2D3E0247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EB7990-DC5E-7955-C803-F2CAE8243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71B5E-5C30-4B02-01D3-250E7333B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Main roads</a:t>
            </a:r>
            <a:r>
              <a:rPr lang="en-GB" dirty="0"/>
              <a:t> and </a:t>
            </a:r>
            <a:r>
              <a:rPr lang="en-GB" b="1" dirty="0"/>
              <a:t>motorways</a:t>
            </a:r>
            <a:r>
              <a:rPr lang="en-GB" dirty="0"/>
              <a:t> have the </a:t>
            </a:r>
            <a:r>
              <a:rPr lang="en-GB" b="1" dirty="0"/>
              <a:t>highest average costs</a:t>
            </a:r>
            <a:r>
              <a:rPr lang="en-GB" dirty="0"/>
              <a:t>, indicating more severe claims.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Minor roads</a:t>
            </a:r>
            <a:r>
              <a:rPr lang="en-GB" dirty="0"/>
              <a:t> have lower average costs but remain unpredictable.</a:t>
            </a:r>
          </a:p>
          <a:p>
            <a:pPr marL="158750" indent="0">
              <a:buNone/>
            </a:pPr>
            <a:r>
              <a:rPr lang="en-GB" b="1" dirty="0"/>
              <a:t>Key Insight:</a:t>
            </a:r>
            <a:r>
              <a:rPr lang="en-GB" dirty="0"/>
              <a:t> Accidents on </a:t>
            </a:r>
            <a:r>
              <a:rPr lang="en-GB" b="1" dirty="0"/>
              <a:t>main roads</a:t>
            </a:r>
            <a:r>
              <a:rPr lang="en-GB" dirty="0"/>
              <a:t> and </a:t>
            </a:r>
            <a:r>
              <a:rPr lang="en-GB" b="1" dirty="0"/>
              <a:t>motorways</a:t>
            </a:r>
            <a:r>
              <a:rPr lang="en-GB" dirty="0"/>
              <a:t> lead to </a:t>
            </a:r>
            <a:r>
              <a:rPr lang="en-GB" b="1" dirty="0"/>
              <a:t>higher costs</a:t>
            </a:r>
            <a:r>
              <a:rPr lang="en-GB" dirty="0"/>
              <a:t>, while </a:t>
            </a:r>
            <a:r>
              <a:rPr lang="en-GB" b="1" dirty="0"/>
              <a:t>main and minor roads</a:t>
            </a:r>
            <a:r>
              <a:rPr lang="en-GB" dirty="0"/>
              <a:t> show more variability, requiring careful attention when setting reserves.</a:t>
            </a:r>
          </a:p>
        </p:txBody>
      </p:sp>
    </p:spTree>
    <p:extLst>
      <p:ext uri="{BB962C8B-B14F-4D97-AF65-F5344CB8AC3E}">
        <p14:creationId xmlns:p14="http://schemas.microsoft.com/office/powerpoint/2010/main" val="1014677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17F5C-285F-AFB3-D45B-A2D3E0247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EB7990-DC5E-7955-C803-F2CAE8243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71B5E-5C30-4B02-01D3-250E7333B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Main roads</a:t>
            </a:r>
            <a:r>
              <a:rPr lang="en-GB" dirty="0"/>
              <a:t> and </a:t>
            </a:r>
            <a:r>
              <a:rPr lang="en-GB" b="1" dirty="0"/>
              <a:t>minor roads</a:t>
            </a:r>
            <a:r>
              <a:rPr lang="en-GB" dirty="0"/>
              <a:t> show a </a:t>
            </a:r>
            <a:r>
              <a:rPr lang="en-GB" b="1" dirty="0"/>
              <a:t>wider spread</a:t>
            </a:r>
            <a:r>
              <a:rPr lang="en-GB" dirty="0"/>
              <a:t> of incurred costs, meaning more </a:t>
            </a:r>
            <a:r>
              <a:rPr lang="en-GB" b="1" dirty="0"/>
              <a:t>unpredictable outcomes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Motorways</a:t>
            </a:r>
            <a:r>
              <a:rPr lang="en-GB" dirty="0"/>
              <a:t> have </a:t>
            </a:r>
            <a:r>
              <a:rPr lang="en-GB" b="1" dirty="0"/>
              <a:t>higher but more consistent costs</a:t>
            </a:r>
            <a:r>
              <a:rPr lang="en-GB" dirty="0"/>
              <a:t>.</a:t>
            </a:r>
          </a:p>
          <a:p>
            <a:pPr marL="158750" indent="0">
              <a:buNone/>
            </a:pPr>
            <a:r>
              <a:rPr lang="en-GB" dirty="0"/>
              <a:t>The </a:t>
            </a:r>
            <a:r>
              <a:rPr lang="en-GB" b="1" dirty="0"/>
              <a:t>variability</a:t>
            </a:r>
            <a:r>
              <a:rPr lang="en-GB" dirty="0"/>
              <a:t> of claims on </a:t>
            </a:r>
            <a:r>
              <a:rPr lang="en-GB" b="1" dirty="0"/>
              <a:t>main</a:t>
            </a:r>
            <a:r>
              <a:rPr lang="en-GB" dirty="0"/>
              <a:t> and </a:t>
            </a:r>
            <a:r>
              <a:rPr lang="en-GB" b="1" dirty="0"/>
              <a:t>minor roads</a:t>
            </a:r>
            <a:r>
              <a:rPr lang="en-GB" dirty="0"/>
              <a:t> requires </a:t>
            </a:r>
            <a:r>
              <a:rPr lang="en-GB" b="1" dirty="0"/>
              <a:t>conservative reserving</a:t>
            </a:r>
            <a:r>
              <a:rPr lang="en-GB" dirty="0"/>
              <a:t>, while motorways, despite higher costs, allow for more </a:t>
            </a:r>
            <a:r>
              <a:rPr lang="en-GB" b="1" dirty="0"/>
              <a:t>predictable planning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84662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8783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2593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11937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06438-CEEB-D542-127B-86DA0AFE3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03BE4-B356-A1B7-7964-B44FE249AC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6A4356-F1D4-BA12-0C55-80519F167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6134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The </a:t>
            </a:r>
            <a:r>
              <a:rPr lang="en-GB" b="1" dirty="0"/>
              <a:t>large number </a:t>
            </a:r>
            <a:r>
              <a:rPr lang="en-GB" dirty="0"/>
              <a:t>of variables also plays a critical role in our analysis.</a:t>
            </a:r>
          </a:p>
          <a:p>
            <a:pPr marL="158750" indent="0">
              <a:buNone/>
            </a:pPr>
            <a:r>
              <a:rPr lang="en-GB" dirty="0"/>
              <a:t>With </a:t>
            </a:r>
            <a:r>
              <a:rPr lang="en-GB" b="1" dirty="0"/>
              <a:t>45 variables</a:t>
            </a:r>
            <a:r>
              <a:rPr lang="en-GB" dirty="0"/>
              <a:t>, we have a broad set of characteristics to </a:t>
            </a:r>
            <a:r>
              <a:rPr lang="en-GB" b="1" dirty="0"/>
              <a:t>explore</a:t>
            </a:r>
            <a:r>
              <a:rPr lang="en-GB" dirty="0"/>
              <a:t>. </a:t>
            </a:r>
          </a:p>
          <a:p>
            <a:pPr marL="158750" indent="0">
              <a:buNone/>
            </a:pPr>
            <a:r>
              <a:rPr lang="en-GB" dirty="0"/>
              <a:t>This allows us to dig deep into </a:t>
            </a:r>
            <a:r>
              <a:rPr lang="en-GB" b="1" dirty="0"/>
              <a:t>what factors </a:t>
            </a:r>
            <a:r>
              <a:rPr lang="en-GB" dirty="0"/>
              <a:t>impact the </a:t>
            </a:r>
            <a:r>
              <a:rPr lang="en-GB" b="1" dirty="0"/>
              <a:t>final claim costs</a:t>
            </a:r>
            <a:r>
              <a:rPr lang="en-GB" dirty="0"/>
              <a:t>, such as region, number of third-parties, or location of the incident. </a:t>
            </a:r>
          </a:p>
          <a:p>
            <a:pPr marL="158750" indent="0">
              <a:buNone/>
            </a:pPr>
            <a:r>
              <a:rPr lang="en-GB" b="1" dirty="0"/>
              <a:t>Overall</a:t>
            </a:r>
            <a:r>
              <a:rPr lang="en-GB" dirty="0"/>
              <a:t>, the data’s </a:t>
            </a:r>
            <a:r>
              <a:rPr lang="en-GB" b="1" dirty="0"/>
              <a:t>depth</a:t>
            </a:r>
            <a:r>
              <a:rPr lang="en-GB" dirty="0"/>
              <a:t> and </a:t>
            </a:r>
            <a:r>
              <a:rPr lang="en-GB" b="1" dirty="0"/>
              <a:t>time span </a:t>
            </a:r>
            <a:r>
              <a:rPr lang="en-GB" dirty="0"/>
              <a:t>provide valuable context, allowing us to generate more </a:t>
            </a:r>
            <a:r>
              <a:rPr lang="en-GB" b="1" dirty="0"/>
              <a:t>reliable</a:t>
            </a:r>
            <a:r>
              <a:rPr lang="en-GB" dirty="0"/>
              <a:t> and </a:t>
            </a:r>
            <a:r>
              <a:rPr lang="en-GB" b="1" dirty="0"/>
              <a:t>insightful</a:t>
            </a:r>
            <a:r>
              <a:rPr lang="en-GB" dirty="0"/>
              <a:t> </a:t>
            </a:r>
            <a:r>
              <a:rPr lang="en-GB" b="1" dirty="0"/>
              <a:t>findings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61837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In this section, I'll walk you through the </a:t>
            </a:r>
            <a:r>
              <a:rPr lang="en-GB" b="1" dirty="0"/>
              <a:t>methodology</a:t>
            </a:r>
            <a:r>
              <a:rPr lang="en-GB" dirty="0"/>
              <a:t> and </a:t>
            </a:r>
            <a:r>
              <a:rPr lang="en-GB" b="1" dirty="0"/>
              <a:t>approach</a:t>
            </a:r>
            <a:r>
              <a:rPr lang="en-GB" dirty="0"/>
              <a:t> I used to analyse the dataset. </a:t>
            </a:r>
          </a:p>
          <a:p>
            <a:pPr marL="158750" indent="0">
              <a:buNone/>
            </a:pPr>
            <a:r>
              <a:rPr lang="en-GB" dirty="0"/>
              <a:t>I followed a </a:t>
            </a:r>
            <a:r>
              <a:rPr lang="en-GB" b="1" dirty="0"/>
              <a:t>structured</a:t>
            </a:r>
            <a:r>
              <a:rPr lang="en-GB" dirty="0"/>
              <a:t>, </a:t>
            </a:r>
            <a:r>
              <a:rPr lang="en-GB" b="1" dirty="0"/>
              <a:t>step-by-step process </a:t>
            </a:r>
            <a:r>
              <a:rPr lang="en-GB" dirty="0"/>
              <a:t>to ensure we could extract </a:t>
            </a:r>
            <a:r>
              <a:rPr lang="en-GB" b="1" dirty="0"/>
              <a:t>meaningful insights </a:t>
            </a:r>
            <a:r>
              <a:rPr lang="en-GB" dirty="0"/>
              <a:t>from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638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The first step was </a:t>
            </a:r>
            <a:r>
              <a:rPr lang="en-GB" b="1" dirty="0"/>
              <a:t>data cleaning</a:t>
            </a:r>
            <a:r>
              <a:rPr lang="en-GB" dirty="0"/>
              <a:t>, which we performed using </a:t>
            </a:r>
            <a:r>
              <a:rPr lang="en-GB" b="1" dirty="0"/>
              <a:t>Tableau Prep.</a:t>
            </a:r>
          </a:p>
          <a:p>
            <a:pPr marL="158750" indent="0">
              <a:buNone/>
            </a:pPr>
            <a:r>
              <a:rPr lang="en-GB" dirty="0"/>
              <a:t>Given that there were </a:t>
            </a:r>
            <a:r>
              <a:rPr lang="en-GB" b="1" dirty="0"/>
              <a:t>unformatted data</a:t>
            </a:r>
            <a:r>
              <a:rPr lang="en-GB" dirty="0"/>
              <a:t>, </a:t>
            </a:r>
            <a:r>
              <a:rPr lang="en-GB" b="0" dirty="0"/>
              <a:t>potential </a:t>
            </a:r>
            <a:r>
              <a:rPr lang="en-GB" b="1" dirty="0"/>
              <a:t>duplicates</a:t>
            </a:r>
            <a:r>
              <a:rPr lang="en-GB" dirty="0"/>
              <a:t>, a few </a:t>
            </a:r>
            <a:r>
              <a:rPr lang="en-GB" b="1" dirty="0"/>
              <a:t>corrupted values </a:t>
            </a:r>
            <a:r>
              <a:rPr lang="en-GB" dirty="0"/>
              <a:t>and </a:t>
            </a:r>
            <a:r>
              <a:rPr lang="en-GB" b="0" dirty="0"/>
              <a:t>some </a:t>
            </a:r>
            <a:r>
              <a:rPr lang="en-GB" b="1" dirty="0"/>
              <a:t>inconsistencies </a:t>
            </a:r>
            <a:r>
              <a:rPr lang="en-GB" dirty="0"/>
              <a:t>in the data, such as </a:t>
            </a:r>
            <a:r>
              <a:rPr lang="en-GB" b="0" dirty="0"/>
              <a:t>(“n/k”, “unknown”)</a:t>
            </a:r>
            <a:r>
              <a:rPr lang="en-GB" dirty="0"/>
              <a:t>, we needed to address these issues. </a:t>
            </a:r>
          </a:p>
          <a:p>
            <a:pPr marL="158750" indent="0">
              <a:buNone/>
            </a:pPr>
            <a:r>
              <a:rPr lang="en-GB" dirty="0"/>
              <a:t>We also standardized the data to ensure that all variables, especially those representing numerical values like 'notification period' and 'inception to loss,' were formatted consistently. </a:t>
            </a:r>
          </a:p>
        </p:txBody>
      </p:sp>
    </p:spTree>
    <p:extLst>
      <p:ext uri="{BB962C8B-B14F-4D97-AF65-F5344CB8AC3E}">
        <p14:creationId xmlns:p14="http://schemas.microsoft.com/office/powerpoint/2010/main" val="1362450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Next, we performed an </a:t>
            </a:r>
            <a:r>
              <a:rPr lang="en-GB" b="1" dirty="0"/>
              <a:t>exploratory data analysis</a:t>
            </a:r>
            <a:r>
              <a:rPr lang="en-GB" dirty="0"/>
              <a:t> (or EDA) using </a:t>
            </a:r>
            <a:r>
              <a:rPr lang="en-GB" b="1" dirty="0"/>
              <a:t>Tableau </a:t>
            </a:r>
            <a:r>
              <a:rPr lang="en-GB" dirty="0"/>
              <a:t>to uncover </a:t>
            </a:r>
            <a:r>
              <a:rPr lang="en-GB" b="1" dirty="0"/>
              <a:t>patterns and trends </a:t>
            </a:r>
            <a:r>
              <a:rPr lang="en-GB" dirty="0"/>
              <a:t>within the data. </a:t>
            </a:r>
          </a:p>
          <a:p>
            <a:pPr marL="158750" indent="0">
              <a:buNone/>
            </a:pPr>
            <a:r>
              <a:rPr lang="en-GB" b="1" dirty="0"/>
              <a:t>Tableau </a:t>
            </a:r>
            <a:r>
              <a:rPr lang="en-GB" dirty="0"/>
              <a:t>allowed us to create </a:t>
            </a:r>
            <a:r>
              <a:rPr lang="en-GB" b="1" dirty="0"/>
              <a:t>interactive visualizations </a:t>
            </a:r>
            <a:r>
              <a:rPr lang="en-GB" dirty="0"/>
              <a:t>that helped </a:t>
            </a:r>
            <a:r>
              <a:rPr lang="en-GB" b="1" dirty="0"/>
              <a:t>uncover trends </a:t>
            </a:r>
            <a:r>
              <a:rPr lang="en-GB" dirty="0"/>
              <a:t>and </a:t>
            </a:r>
            <a:r>
              <a:rPr lang="en-GB" b="1" dirty="0"/>
              <a:t>patterns </a:t>
            </a:r>
            <a:r>
              <a:rPr lang="en-GB" dirty="0"/>
              <a:t>in the data.</a:t>
            </a:r>
            <a:endParaRPr lang="en-US" dirty="0"/>
          </a:p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24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>
                <a:latin typeface="+mn-lt"/>
              </a:rPr>
              <a:t>After our initial analysis, we shifted focus to </a:t>
            </a:r>
            <a:r>
              <a:rPr lang="en-GB" b="1" dirty="0">
                <a:latin typeface="+mn-lt"/>
              </a:rPr>
              <a:t>identifying the most influential factors</a:t>
            </a:r>
            <a:r>
              <a:rPr lang="en-GB" dirty="0">
                <a:latin typeface="+mn-lt"/>
              </a:rPr>
              <a:t>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>
                <a:latin typeface="+mn-lt"/>
              </a:rPr>
              <a:t>Using </a:t>
            </a:r>
            <a:r>
              <a:rPr lang="en-GB" b="1" dirty="0">
                <a:latin typeface="+mn-lt"/>
              </a:rPr>
              <a:t>Tableau's</a:t>
            </a:r>
            <a:r>
              <a:rPr lang="en-GB" dirty="0">
                <a:latin typeface="+mn-lt"/>
              </a:rPr>
              <a:t> correlation and analysis tools as well as</a:t>
            </a:r>
            <a:r>
              <a:rPr lang="en-GB" dirty="0">
                <a:solidFill>
                  <a:srgbClr val="000000"/>
                </a:solidFill>
                <a:effectLst/>
                <a:latin typeface="+mn-lt"/>
              </a:rPr>
              <a:t> </a:t>
            </a:r>
            <a:r>
              <a:rPr lang="en-GB" b="1" dirty="0">
                <a:solidFill>
                  <a:srgbClr val="000000"/>
                </a:solidFill>
                <a:effectLst/>
                <a:latin typeface="+mn-lt"/>
              </a:rPr>
              <a:t>Pearson correlation coefficient</a:t>
            </a:r>
            <a:r>
              <a:rPr lang="en-GB" dirty="0">
                <a:solidFill>
                  <a:srgbClr val="000000"/>
                </a:solidFill>
                <a:effectLst/>
                <a:latin typeface="+mn-lt"/>
              </a:rPr>
              <a:t> between each </a:t>
            </a:r>
            <a:r>
              <a:rPr lang="en-GB" b="1" dirty="0">
                <a:solidFill>
                  <a:srgbClr val="000000"/>
                </a:solidFill>
                <a:effectLst/>
                <a:latin typeface="+mn-lt"/>
              </a:rPr>
              <a:t>TP_</a:t>
            </a:r>
            <a:r>
              <a:rPr lang="en-GB" dirty="0">
                <a:solidFill>
                  <a:srgbClr val="000000"/>
                </a:solidFill>
                <a:effectLst/>
                <a:latin typeface="+mn-lt"/>
              </a:rPr>
              <a:t> variable and the </a:t>
            </a:r>
            <a:r>
              <a:rPr lang="en-GB" b="1" dirty="0">
                <a:solidFill>
                  <a:srgbClr val="000000"/>
                </a:solidFill>
                <a:effectLst/>
                <a:latin typeface="+mn-lt"/>
              </a:rPr>
              <a:t>Incurred values </a:t>
            </a:r>
            <a:r>
              <a:rPr lang="en-GB" dirty="0">
                <a:solidFill>
                  <a:srgbClr val="000000"/>
                </a:solidFill>
                <a:effectLst/>
                <a:latin typeface="+mn-lt"/>
              </a:rPr>
              <a:t>with help of </a:t>
            </a:r>
            <a:r>
              <a:rPr lang="en-GB" b="1" dirty="0">
                <a:solidFill>
                  <a:srgbClr val="000000"/>
                </a:solidFill>
                <a:effectLst/>
                <a:latin typeface="+mn-lt"/>
              </a:rPr>
              <a:t>ChatGPT</a:t>
            </a:r>
            <a:r>
              <a:rPr lang="en-GB" dirty="0">
                <a:solidFill>
                  <a:srgbClr val="000000"/>
                </a:solidFill>
                <a:effectLst/>
                <a:latin typeface="+mn-lt"/>
              </a:rPr>
              <a:t>.</a:t>
            </a:r>
            <a:endParaRPr lang="en-GB" dirty="0">
              <a:latin typeface="+mn-lt"/>
            </a:endParaRPr>
          </a:p>
          <a:p>
            <a:pPr marL="158750" indent="0">
              <a:buNone/>
            </a:pPr>
            <a:r>
              <a:rPr lang="en-GB" dirty="0">
                <a:latin typeface="+mn-lt"/>
              </a:rPr>
              <a:t>Here, we paid special </a:t>
            </a:r>
            <a:r>
              <a:rPr lang="en-GB" b="1" dirty="0">
                <a:latin typeface="+mn-lt"/>
              </a:rPr>
              <a:t>attention</a:t>
            </a:r>
            <a:r>
              <a:rPr lang="en-GB" dirty="0">
                <a:latin typeface="+mn-lt"/>
              </a:rPr>
              <a:t> to variables that seemed to have a </a:t>
            </a:r>
            <a:r>
              <a:rPr lang="en-GB" b="1" dirty="0">
                <a:latin typeface="+mn-lt"/>
              </a:rPr>
              <a:t>higher impact on incurred claims</a:t>
            </a:r>
            <a:r>
              <a:rPr lang="en-GB" dirty="0">
                <a:latin typeface="+mn-lt"/>
              </a:rPr>
              <a:t>, which we will demonstrate further in this presentation.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1586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Let’s begin by looking at </a:t>
            </a:r>
            <a:r>
              <a:rPr lang="en-GB" b="1" dirty="0"/>
              <a:t>two important insights </a:t>
            </a:r>
            <a:r>
              <a:rPr lang="en-GB" dirty="0"/>
              <a:t>from the data analysis, specifically focusing on </a:t>
            </a:r>
            <a:r>
              <a:rPr lang="en-GB" b="1" dirty="0"/>
              <a:t>regional differences </a:t>
            </a:r>
            <a:r>
              <a:rPr lang="en-GB" dirty="0"/>
              <a:t>in claim costs.</a:t>
            </a:r>
          </a:p>
        </p:txBody>
      </p:sp>
    </p:spTree>
    <p:extLst>
      <p:ext uri="{BB962C8B-B14F-4D97-AF65-F5344CB8AC3E}">
        <p14:creationId xmlns:p14="http://schemas.microsoft.com/office/powerpoint/2010/main" val="2572171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0000"/>
          </a:blip>
          <a:srcRect l="5555" t="21655" r="29547" b="1686"/>
          <a:stretch/>
        </p:blipFill>
        <p:spPr>
          <a:xfrm rot="5400000">
            <a:off x="1988663" y="-1988663"/>
            <a:ext cx="5158750" cy="913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075" y="1108650"/>
            <a:ext cx="4572000" cy="24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075" y="3577650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20000"/>
          </a:blip>
          <a:srcRect l="5555" t="21655" r="29547" b="1686"/>
          <a:stretch/>
        </p:blipFill>
        <p:spPr>
          <a:xfrm rot="5400000">
            <a:off x="1988663" y="-1988663"/>
            <a:ext cx="5158750" cy="913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32975" y="3049400"/>
            <a:ext cx="42978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6784975" y="539500"/>
            <a:ext cx="1645800" cy="146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941825" y="539500"/>
            <a:ext cx="2286000" cy="22860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 rotWithShape="1">
          <a:blip r:embed="rId2">
            <a:alphaModFix amt="20000"/>
          </a:blip>
          <a:srcRect l="5555" t="21655" r="29547" b="1686"/>
          <a:stretch/>
        </p:blipFill>
        <p:spPr>
          <a:xfrm rot="5400000">
            <a:off x="1988663" y="-1988663"/>
            <a:ext cx="5158750" cy="913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 rotWithShape="1">
          <a:blip r:embed="rId2">
            <a:alphaModFix amt="20000"/>
          </a:blip>
          <a:srcRect l="5555" t="21655" r="29547" b="1686"/>
          <a:stretch/>
        </p:blipFill>
        <p:spPr>
          <a:xfrm rot="-5400000">
            <a:off x="1988663" y="-1988663"/>
            <a:ext cx="5158750" cy="913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 rotWithShape="1">
          <a:blip r:embed="rId2">
            <a:alphaModFix amt="20000"/>
          </a:blip>
          <a:srcRect t="23342" r="35102"/>
          <a:stretch/>
        </p:blipFill>
        <p:spPr>
          <a:xfrm rot="5400000">
            <a:off x="1988663" y="-1988663"/>
            <a:ext cx="5158750" cy="91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20000"/>
          </a:blip>
          <a:srcRect l="17892" t="10816" r="17210" b="12525"/>
          <a:stretch/>
        </p:blipFill>
        <p:spPr>
          <a:xfrm rot="-5400000">
            <a:off x="1988663" y="-1988663"/>
            <a:ext cx="5158750" cy="91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100000">
              <a:srgbClr val="0070C0"/>
            </a:gs>
            <a:gs pos="0">
              <a:schemeClr val="tx2"/>
            </a:gs>
          </a:gsLst>
          <a:lin ang="162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8" r:id="rId6"/>
    <p:sldLayoutId id="2147483670" r:id="rId7"/>
    <p:sldLayoutId id="214748367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103099-uhd_3840_2160_30fps">
            <a:hlinkClick r:id="" action="ppaction://media"/>
            <a:extLst>
              <a:ext uri="{FF2B5EF4-FFF2-40B4-BE49-F238E27FC236}">
                <a16:creationId xmlns:a16="http://schemas.microsoft.com/office/drawing/2014/main" id="{706C9597-6558-448D-4094-C340853554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96601" y="0"/>
            <a:ext cx="9144000" cy="51435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035492-5973-23E9-27E6-C31FF374A98B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custGeom>
            <a:avLst/>
            <a:gdLst>
              <a:gd name="connsiteX0" fmla="*/ 9143999 w 9143999"/>
              <a:gd name="connsiteY0" fmla="*/ 4650186 h 5143500"/>
              <a:gd name="connsiteX1" fmla="*/ 9143999 w 9143999"/>
              <a:gd name="connsiteY1" fmla="*/ 5143500 h 5143500"/>
              <a:gd name="connsiteX2" fmla="*/ 8811202 w 9143999"/>
              <a:gd name="connsiteY2" fmla="*/ 5143500 h 5143500"/>
              <a:gd name="connsiteX3" fmla="*/ 5660123 w 9143999"/>
              <a:gd name="connsiteY3" fmla="*/ 2346881 h 5143500"/>
              <a:gd name="connsiteX4" fmla="*/ 4733896 w 9143999"/>
              <a:gd name="connsiteY4" fmla="*/ 3719853 h 5143500"/>
              <a:gd name="connsiteX5" fmla="*/ 6400900 w 9143999"/>
              <a:gd name="connsiteY5" fmla="*/ 4844438 h 5143500"/>
              <a:gd name="connsiteX6" fmla="*/ 7327127 w 9143999"/>
              <a:gd name="connsiteY6" fmla="*/ 3471466 h 5143500"/>
              <a:gd name="connsiteX7" fmla="*/ 0 w 9143999"/>
              <a:gd name="connsiteY7" fmla="*/ 0 h 5143500"/>
              <a:gd name="connsiteX8" fmla="*/ 6204307 w 9143999"/>
              <a:gd name="connsiteY8" fmla="*/ 0 h 5143500"/>
              <a:gd name="connsiteX9" fmla="*/ 4597298 w 9143999"/>
              <a:gd name="connsiteY9" fmla="*/ 2382115 h 5143500"/>
              <a:gd name="connsiteX10" fmla="*/ 5199558 w 9143999"/>
              <a:gd name="connsiteY10" fmla="*/ 2788408 h 5143500"/>
              <a:gd name="connsiteX11" fmla="*/ 7080658 w 9143999"/>
              <a:gd name="connsiteY11" fmla="*/ 0 h 5143500"/>
              <a:gd name="connsiteX12" fmla="*/ 7239138 w 9143999"/>
              <a:gd name="connsiteY12" fmla="*/ 0 h 5143500"/>
              <a:gd name="connsiteX13" fmla="*/ 5736421 w 9143999"/>
              <a:gd name="connsiteY13" fmla="*/ 2227521 h 5143500"/>
              <a:gd name="connsiteX14" fmla="*/ 7403425 w 9143999"/>
              <a:gd name="connsiteY14" fmla="*/ 3352106 h 5143500"/>
              <a:gd name="connsiteX15" fmla="*/ 9143999 w 9143999"/>
              <a:gd name="connsiteY15" fmla="*/ 772003 h 5143500"/>
              <a:gd name="connsiteX16" fmla="*/ 9143999 w 9143999"/>
              <a:gd name="connsiteY16" fmla="*/ 1054554 h 5143500"/>
              <a:gd name="connsiteX17" fmla="*/ 6385537 w 9143999"/>
              <a:gd name="connsiteY17" fmla="*/ 5143500 h 5143500"/>
              <a:gd name="connsiteX18" fmla="*/ 0 w 9143999"/>
              <a:gd name="connsiteY18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43999" h="5143500">
                <a:moveTo>
                  <a:pt x="9143999" y="4650186"/>
                </a:moveTo>
                <a:lnTo>
                  <a:pt x="9143999" y="5143500"/>
                </a:lnTo>
                <a:lnTo>
                  <a:pt x="8811202" y="5143500"/>
                </a:lnTo>
                <a:close/>
                <a:moveTo>
                  <a:pt x="5660123" y="2346881"/>
                </a:moveTo>
                <a:lnTo>
                  <a:pt x="4733896" y="3719853"/>
                </a:lnTo>
                <a:lnTo>
                  <a:pt x="6400900" y="4844438"/>
                </a:lnTo>
                <a:lnTo>
                  <a:pt x="7327127" y="3471466"/>
                </a:lnTo>
                <a:close/>
                <a:moveTo>
                  <a:pt x="0" y="0"/>
                </a:moveTo>
                <a:lnTo>
                  <a:pt x="6204307" y="0"/>
                </a:lnTo>
                <a:lnTo>
                  <a:pt x="4597298" y="2382115"/>
                </a:lnTo>
                <a:lnTo>
                  <a:pt x="5199558" y="2788408"/>
                </a:lnTo>
                <a:lnTo>
                  <a:pt x="7080658" y="0"/>
                </a:lnTo>
                <a:lnTo>
                  <a:pt x="7239138" y="0"/>
                </a:lnTo>
                <a:lnTo>
                  <a:pt x="5736421" y="2227521"/>
                </a:lnTo>
                <a:lnTo>
                  <a:pt x="7403425" y="3352106"/>
                </a:lnTo>
                <a:lnTo>
                  <a:pt x="9143999" y="772003"/>
                </a:lnTo>
                <a:lnTo>
                  <a:pt x="9143999" y="1054554"/>
                </a:lnTo>
                <a:lnTo>
                  <a:pt x="6385537" y="5143500"/>
                </a:lnTo>
                <a:lnTo>
                  <a:pt x="0" y="5143500"/>
                </a:lnTo>
                <a:close/>
              </a:path>
            </a:pathLst>
          </a:custGeom>
          <a:gradFill flip="none" rotWithShape="1">
            <a:gsLst>
              <a:gs pos="65000">
                <a:srgbClr val="975774"/>
              </a:gs>
              <a:gs pos="0">
                <a:srgbClr val="0070C0"/>
              </a:gs>
              <a:gs pos="100000">
                <a:schemeClr val="tx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9" name="Google Shape;149;p29"/>
          <p:cNvSpPr txBox="1">
            <a:spLocks noGrp="1"/>
          </p:cNvSpPr>
          <p:nvPr>
            <p:ph type="ctrTitle"/>
          </p:nvPr>
        </p:nvSpPr>
        <p:spPr>
          <a:xfrm>
            <a:off x="198018" y="280141"/>
            <a:ext cx="5001601" cy="18618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3600" dirty="0"/>
              <a:t>Predicting Claims Costs Using FNOL Data</a:t>
            </a:r>
            <a:endParaRPr lang="en-GB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Google Shape;150;p29"/>
          <p:cNvSpPr txBox="1">
            <a:spLocks noGrp="1"/>
          </p:cNvSpPr>
          <p:nvPr>
            <p:ph type="subTitle" idx="1"/>
          </p:nvPr>
        </p:nvSpPr>
        <p:spPr>
          <a:xfrm>
            <a:off x="198018" y="4096164"/>
            <a:ext cx="3647472" cy="767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Key insights and recommendations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By Maria </a:t>
            </a:r>
            <a:r>
              <a:rPr lang="en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Lisitskaya</a:t>
            </a:r>
            <a:endParaRPr lang="en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F871-55DF-A42F-A578-490B5421F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blue bars&#10;&#10;Description automatically generated">
            <a:extLst>
              <a:ext uri="{FF2B5EF4-FFF2-40B4-BE49-F238E27FC236}">
                <a16:creationId xmlns:a16="http://schemas.microsoft.com/office/drawing/2014/main" id="{D0E71DFB-D28D-A086-76B8-6F6E2E62B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23" y="1774321"/>
            <a:ext cx="4813980" cy="2527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913562-5928-EDBF-0D84-EE666D743B8D}"/>
              </a:ext>
            </a:extLst>
          </p:cNvPr>
          <p:cNvSpPr/>
          <p:nvPr/>
        </p:nvSpPr>
        <p:spPr>
          <a:xfrm>
            <a:off x="7609972" y="3214880"/>
            <a:ext cx="2658188" cy="1221697"/>
          </a:xfrm>
          <a:prstGeom prst="roundRect">
            <a:avLst>
              <a:gd name="adj" fmla="val 30701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/>
              <a:t>North England and East Anglia, </a:t>
            </a:r>
            <a:r>
              <a:rPr lang="en-GB" sz="1200" dirty="0"/>
              <a:t>also show </a:t>
            </a:r>
            <a:r>
              <a:rPr lang="en-GB" sz="1200" b="1" dirty="0"/>
              <a:t>above-average incurred costs</a:t>
            </a:r>
            <a:r>
              <a:rPr lang="en-GB" sz="1200" dirty="0"/>
              <a:t>, while </a:t>
            </a:r>
            <a:r>
              <a:rPr lang="en-GB" sz="1200" b="1" dirty="0"/>
              <a:t>Southwest, East Midlands </a:t>
            </a:r>
            <a:r>
              <a:rPr lang="en-GB" sz="1200" dirty="0"/>
              <a:t>and </a:t>
            </a:r>
            <a:r>
              <a:rPr lang="en-GB" sz="1200" b="1" dirty="0"/>
              <a:t>London</a:t>
            </a:r>
            <a:r>
              <a:rPr lang="en-GB" sz="1200" dirty="0"/>
              <a:t> have </a:t>
            </a:r>
            <a:r>
              <a:rPr lang="en-GB" sz="1200" b="1" dirty="0"/>
              <a:t>lower costs</a:t>
            </a:r>
            <a:r>
              <a:rPr lang="en-GB" sz="1200" dirty="0"/>
              <a:t>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E20EC1-22A4-E0DA-1C85-00737B30DED0}"/>
              </a:ext>
            </a:extLst>
          </p:cNvPr>
          <p:cNvSpPr/>
          <p:nvPr/>
        </p:nvSpPr>
        <p:spPr>
          <a:xfrm>
            <a:off x="5521726" y="1533209"/>
            <a:ext cx="2658188" cy="1221697"/>
          </a:xfrm>
          <a:prstGeom prst="roundRect">
            <a:avLst>
              <a:gd name="adj" fmla="val 26023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/>
              <a:t>Scotland</a:t>
            </a:r>
            <a:r>
              <a:rPr lang="en-GB" sz="1200" dirty="0"/>
              <a:t> has the </a:t>
            </a:r>
            <a:r>
              <a:rPr lang="en-GB" sz="1200" b="1" dirty="0"/>
              <a:t>highest incurred costs</a:t>
            </a:r>
            <a:r>
              <a:rPr lang="en-GB" sz="1200" dirty="0"/>
              <a:t>, likely due to more severe accidents or higher claim expenses.</a:t>
            </a:r>
          </a:p>
        </p:txBody>
      </p:sp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53E31E45-A7CD-73B3-44A2-71B825886F41}"/>
              </a:ext>
            </a:extLst>
          </p:cNvPr>
          <p:cNvSpPr txBox="1">
            <a:spLocks/>
          </p:cNvSpPr>
          <p:nvPr/>
        </p:nvSpPr>
        <p:spPr>
          <a:xfrm>
            <a:off x="804583" y="275299"/>
            <a:ext cx="7375331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Relationship between incurred costs and region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1E0C750-699A-00BF-7C47-187C58A194AA}"/>
              </a:ext>
            </a:extLst>
          </p:cNvPr>
          <p:cNvSpPr/>
          <p:nvPr/>
        </p:nvSpPr>
        <p:spPr>
          <a:xfrm>
            <a:off x="7750254" y="1379885"/>
            <a:ext cx="1754661" cy="1528346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01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12FCCC1-F74D-04D3-850A-6EE4BE531E17}"/>
              </a:ext>
            </a:extLst>
          </p:cNvPr>
          <p:cNvSpPr/>
          <p:nvPr/>
        </p:nvSpPr>
        <p:spPr>
          <a:xfrm>
            <a:off x="7750253" y="3061555"/>
            <a:ext cx="1754661" cy="1528346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D002CD-216D-5BEF-9F98-CC113EE360B2}"/>
              </a:ext>
            </a:extLst>
          </p:cNvPr>
          <p:cNvSpPr/>
          <p:nvPr/>
        </p:nvSpPr>
        <p:spPr>
          <a:xfrm>
            <a:off x="4874281" y="1670490"/>
            <a:ext cx="647445" cy="2902072"/>
          </a:xfrm>
          <a:prstGeom prst="ellipse">
            <a:avLst/>
          </a:prstGeom>
          <a:noFill/>
          <a:ln>
            <a:solidFill>
              <a:schemeClr val="tx2">
                <a:lumMod val="75000"/>
                <a:alpha val="50000"/>
              </a:schemeClr>
            </a:solidFill>
          </a:ln>
          <a:effectLst>
            <a:glow rad="127000">
              <a:schemeClr val="accent1">
                <a:satMod val="175000"/>
                <a:alpha val="3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185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F871-55DF-A42F-A578-490B5421F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blue bars&#10;&#10;Description automatically generated">
            <a:extLst>
              <a:ext uri="{FF2B5EF4-FFF2-40B4-BE49-F238E27FC236}">
                <a16:creationId xmlns:a16="http://schemas.microsoft.com/office/drawing/2014/main" id="{9937D5D0-8FB5-3179-BB2E-66601793D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23" y="1774321"/>
            <a:ext cx="4813980" cy="2527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913562-5928-EDBF-0D84-EE666D743B8D}"/>
              </a:ext>
            </a:extLst>
          </p:cNvPr>
          <p:cNvSpPr/>
          <p:nvPr/>
        </p:nvSpPr>
        <p:spPr>
          <a:xfrm>
            <a:off x="5441106" y="3214880"/>
            <a:ext cx="2658188" cy="1221697"/>
          </a:xfrm>
          <a:prstGeom prst="roundRect">
            <a:avLst>
              <a:gd name="adj" fmla="val 30701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/>
              <a:t>North England and East Anglia, </a:t>
            </a:r>
            <a:r>
              <a:rPr lang="en-GB" sz="1200" dirty="0"/>
              <a:t>also show </a:t>
            </a:r>
            <a:r>
              <a:rPr lang="en-GB" sz="1200" b="1" dirty="0"/>
              <a:t>above-average incurred costs</a:t>
            </a:r>
            <a:r>
              <a:rPr lang="en-GB" sz="1200" dirty="0"/>
              <a:t>, while </a:t>
            </a:r>
            <a:r>
              <a:rPr lang="en-GB" sz="1200" b="1" dirty="0"/>
              <a:t>Southwest, East Midlands </a:t>
            </a:r>
            <a:r>
              <a:rPr lang="en-GB" sz="1200" dirty="0"/>
              <a:t>and </a:t>
            </a:r>
            <a:r>
              <a:rPr lang="en-GB" sz="1200" b="1" dirty="0"/>
              <a:t>London</a:t>
            </a:r>
            <a:r>
              <a:rPr lang="en-GB" sz="1200" dirty="0"/>
              <a:t> have </a:t>
            </a:r>
            <a:r>
              <a:rPr lang="en-GB" sz="1200" b="1" dirty="0"/>
              <a:t>lower costs</a:t>
            </a:r>
            <a:r>
              <a:rPr lang="en-GB" sz="1200" dirty="0"/>
              <a:t>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E20EC1-22A4-E0DA-1C85-00737B30DED0}"/>
              </a:ext>
            </a:extLst>
          </p:cNvPr>
          <p:cNvSpPr/>
          <p:nvPr/>
        </p:nvSpPr>
        <p:spPr>
          <a:xfrm>
            <a:off x="7617529" y="1540766"/>
            <a:ext cx="2658188" cy="1221697"/>
          </a:xfrm>
          <a:prstGeom prst="roundRect">
            <a:avLst>
              <a:gd name="adj" fmla="val 26023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/>
              <a:t>Scotland</a:t>
            </a:r>
            <a:r>
              <a:rPr lang="en-GB" sz="1200" dirty="0"/>
              <a:t> has the </a:t>
            </a:r>
            <a:r>
              <a:rPr lang="en-GB" sz="1200" b="1" dirty="0"/>
              <a:t>highest incurred costs</a:t>
            </a:r>
            <a:r>
              <a:rPr lang="en-GB" sz="1200" dirty="0"/>
              <a:t>, likely due to more severe accidents or higher claim expenses.</a:t>
            </a:r>
          </a:p>
        </p:txBody>
      </p:sp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53E31E45-A7CD-73B3-44A2-71B825886F41}"/>
              </a:ext>
            </a:extLst>
          </p:cNvPr>
          <p:cNvSpPr txBox="1">
            <a:spLocks/>
          </p:cNvSpPr>
          <p:nvPr/>
        </p:nvSpPr>
        <p:spPr>
          <a:xfrm>
            <a:off x="804583" y="275299"/>
            <a:ext cx="7375331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Relationship between incurred costs and region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1E0C750-699A-00BF-7C47-187C58A194AA}"/>
              </a:ext>
            </a:extLst>
          </p:cNvPr>
          <p:cNvSpPr/>
          <p:nvPr/>
        </p:nvSpPr>
        <p:spPr>
          <a:xfrm>
            <a:off x="7750254" y="1379885"/>
            <a:ext cx="1754661" cy="1528346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01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12FCCC1-F74D-04D3-850A-6EE4BE531E17}"/>
              </a:ext>
            </a:extLst>
          </p:cNvPr>
          <p:cNvSpPr/>
          <p:nvPr/>
        </p:nvSpPr>
        <p:spPr>
          <a:xfrm>
            <a:off x="7750253" y="3061555"/>
            <a:ext cx="1754661" cy="1528346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2BE8E4-41D6-C3F7-31E6-D6E0557688C6}"/>
              </a:ext>
            </a:extLst>
          </p:cNvPr>
          <p:cNvSpPr/>
          <p:nvPr/>
        </p:nvSpPr>
        <p:spPr>
          <a:xfrm>
            <a:off x="4118579" y="1753230"/>
            <a:ext cx="1080654" cy="2750757"/>
          </a:xfrm>
          <a:prstGeom prst="ellipse">
            <a:avLst/>
          </a:prstGeom>
          <a:noFill/>
          <a:ln>
            <a:solidFill>
              <a:schemeClr val="tx2">
                <a:lumMod val="75000"/>
                <a:alpha val="50000"/>
              </a:schemeClr>
            </a:solidFill>
          </a:ln>
          <a:effectLst>
            <a:glow rad="127000">
              <a:schemeClr val="accent1">
                <a:satMod val="175000"/>
                <a:alpha val="3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C98B51D-513C-9599-A7C8-239A67581764}"/>
              </a:ext>
            </a:extLst>
          </p:cNvPr>
          <p:cNvSpPr/>
          <p:nvPr/>
        </p:nvSpPr>
        <p:spPr>
          <a:xfrm>
            <a:off x="840692" y="2325326"/>
            <a:ext cx="1932735" cy="2360029"/>
          </a:xfrm>
          <a:prstGeom prst="ellipse">
            <a:avLst/>
          </a:prstGeom>
          <a:noFill/>
          <a:ln>
            <a:solidFill>
              <a:srgbClr val="92D050">
                <a:alpha val="50000"/>
              </a:srgbClr>
            </a:solidFill>
          </a:ln>
          <a:effectLst>
            <a:glow rad="127000">
              <a:srgbClr val="00B050">
                <a:alpha val="3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033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F871-55DF-A42F-A578-490B5421F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53E31E45-A7CD-73B3-44A2-71B825886F41}"/>
              </a:ext>
            </a:extLst>
          </p:cNvPr>
          <p:cNvSpPr txBox="1">
            <a:spLocks/>
          </p:cNvSpPr>
          <p:nvPr/>
        </p:nvSpPr>
        <p:spPr>
          <a:xfrm>
            <a:off x="804583" y="275299"/>
            <a:ext cx="7375331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Recommendations</a:t>
            </a:r>
          </a:p>
          <a:p>
            <a:pPr algn="l"/>
            <a:endParaRPr lang="en-GB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150E885F-6AF1-3C2D-33EC-6661C7DBD14A}"/>
              </a:ext>
            </a:extLst>
          </p:cNvPr>
          <p:cNvSpPr/>
          <p:nvPr/>
        </p:nvSpPr>
        <p:spPr>
          <a:xfrm>
            <a:off x="900258" y="1703710"/>
            <a:ext cx="3026140" cy="1090078"/>
          </a:xfrm>
          <a:prstGeom prst="round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3D3C8430-6B4B-907F-99C3-30C515C11850}"/>
              </a:ext>
            </a:extLst>
          </p:cNvPr>
          <p:cNvSpPr/>
          <p:nvPr/>
        </p:nvSpPr>
        <p:spPr>
          <a:xfrm>
            <a:off x="900258" y="3377775"/>
            <a:ext cx="3026140" cy="1090078"/>
          </a:xfrm>
          <a:prstGeom prst="round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5" name="Picture 14" descr="A map of united kingdom with different colored countries/regions&#10;&#10;Description automatically generated">
            <a:extLst>
              <a:ext uri="{FF2B5EF4-FFF2-40B4-BE49-F238E27FC236}">
                <a16:creationId xmlns:a16="http://schemas.microsoft.com/office/drawing/2014/main" id="{4A8512AB-A5FE-23A9-D5E2-A497249F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604" y="1166125"/>
            <a:ext cx="3448776" cy="3702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7DFA7BE6-0283-AD22-19AE-1AE8B3C96B09}"/>
              </a:ext>
            </a:extLst>
          </p:cNvPr>
          <p:cNvSpPr/>
          <p:nvPr/>
        </p:nvSpPr>
        <p:spPr>
          <a:xfrm>
            <a:off x="553794" y="390912"/>
            <a:ext cx="197890" cy="2031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688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F871-55DF-A42F-A578-490B5421F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united kingdom with red highlighted&#10;&#10;Description automatically generated">
            <a:extLst>
              <a:ext uri="{FF2B5EF4-FFF2-40B4-BE49-F238E27FC236}">
                <a16:creationId xmlns:a16="http://schemas.microsoft.com/office/drawing/2014/main" id="{A27182E0-F949-8E48-6598-ABD93788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12" y="1166125"/>
            <a:ext cx="3456911" cy="35570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53E31E45-A7CD-73B3-44A2-71B825886F41}"/>
              </a:ext>
            </a:extLst>
          </p:cNvPr>
          <p:cNvSpPr txBox="1">
            <a:spLocks/>
          </p:cNvSpPr>
          <p:nvPr/>
        </p:nvSpPr>
        <p:spPr>
          <a:xfrm>
            <a:off x="804583" y="275299"/>
            <a:ext cx="7375331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Recommendations</a:t>
            </a:r>
          </a:p>
          <a:p>
            <a:pPr algn="l"/>
            <a:endParaRPr lang="en-GB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150E885F-6AF1-3C2D-33EC-6661C7DBD14A}"/>
              </a:ext>
            </a:extLst>
          </p:cNvPr>
          <p:cNvSpPr/>
          <p:nvPr/>
        </p:nvSpPr>
        <p:spPr>
          <a:xfrm>
            <a:off x="900258" y="1703710"/>
            <a:ext cx="3026140" cy="10900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>
                    <a:lumMod val="90000"/>
                    <a:lumOff val="10000"/>
                  </a:schemeClr>
                </a:solidFill>
              </a:rPr>
              <a:t>Increase reserves </a:t>
            </a:r>
            <a:r>
              <a:rPr lang="en-GB" dirty="0">
                <a:solidFill>
                  <a:schemeClr val="bg1">
                    <a:lumMod val="90000"/>
                    <a:lumOff val="10000"/>
                  </a:schemeClr>
                </a:solidFill>
              </a:rPr>
              <a:t>in the regions with higher incurred costs for future claims</a:t>
            </a:r>
            <a:endParaRPr lang="en-GB" b="1" dirty="0">
              <a:solidFill>
                <a:schemeClr val="bg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3D3C8430-6B4B-907F-99C3-30C515C11850}"/>
              </a:ext>
            </a:extLst>
          </p:cNvPr>
          <p:cNvSpPr/>
          <p:nvPr/>
        </p:nvSpPr>
        <p:spPr>
          <a:xfrm>
            <a:off x="900258" y="3377775"/>
            <a:ext cx="3026140" cy="1090078"/>
          </a:xfrm>
          <a:prstGeom prst="round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26885A-4F55-7F65-D81C-67852C2B5CE2}"/>
              </a:ext>
            </a:extLst>
          </p:cNvPr>
          <p:cNvSpPr/>
          <p:nvPr/>
        </p:nvSpPr>
        <p:spPr>
          <a:xfrm>
            <a:off x="559621" y="2147166"/>
            <a:ext cx="197890" cy="2031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679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F871-55DF-A42F-A578-490B5421F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united kingdom with different states&#10;&#10;Description automatically generated">
            <a:extLst>
              <a:ext uri="{FF2B5EF4-FFF2-40B4-BE49-F238E27FC236}">
                <a16:creationId xmlns:a16="http://schemas.microsoft.com/office/drawing/2014/main" id="{30DBFEAC-0ABB-1731-C81E-136ADEB42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604" y="1166125"/>
            <a:ext cx="3319703" cy="3625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53E31E45-A7CD-73B3-44A2-71B825886F41}"/>
              </a:ext>
            </a:extLst>
          </p:cNvPr>
          <p:cNvSpPr txBox="1">
            <a:spLocks/>
          </p:cNvSpPr>
          <p:nvPr/>
        </p:nvSpPr>
        <p:spPr>
          <a:xfrm>
            <a:off x="804583" y="275299"/>
            <a:ext cx="7375331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Recommendations</a:t>
            </a:r>
          </a:p>
          <a:p>
            <a:pPr algn="l"/>
            <a:endParaRPr lang="en-GB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150E885F-6AF1-3C2D-33EC-6661C7DBD14A}"/>
              </a:ext>
            </a:extLst>
          </p:cNvPr>
          <p:cNvSpPr/>
          <p:nvPr/>
        </p:nvSpPr>
        <p:spPr>
          <a:xfrm>
            <a:off x="900258" y="1703710"/>
            <a:ext cx="3026140" cy="1090078"/>
          </a:xfrm>
          <a:prstGeom prst="round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Increase reserves 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 the regions with higher incurred costs for future claims</a:t>
            </a:r>
            <a:endParaRPr lang="en-GB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3D3C8430-6B4B-907F-99C3-30C515C11850}"/>
              </a:ext>
            </a:extLst>
          </p:cNvPr>
          <p:cNvSpPr/>
          <p:nvPr/>
        </p:nvSpPr>
        <p:spPr>
          <a:xfrm>
            <a:off x="900258" y="3377775"/>
            <a:ext cx="3026140" cy="10900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>
                    <a:lumMod val="90000"/>
                    <a:lumOff val="10000"/>
                  </a:schemeClr>
                </a:solidFill>
              </a:rPr>
              <a:t>Lower reserves </a:t>
            </a:r>
            <a:r>
              <a:rPr lang="en-GB" dirty="0">
                <a:solidFill>
                  <a:schemeClr val="bg1">
                    <a:lumMod val="90000"/>
                    <a:lumOff val="10000"/>
                  </a:schemeClr>
                </a:solidFill>
              </a:rPr>
              <a:t>in regions with  consistently lower below-average incurred costs, freeing up resources for other regions</a:t>
            </a:r>
            <a:endParaRPr lang="en-GB" b="1" dirty="0">
              <a:solidFill>
                <a:schemeClr val="bg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8D66BB-5C0F-35C8-03C3-EF3326E69C9A}"/>
              </a:ext>
            </a:extLst>
          </p:cNvPr>
          <p:cNvSpPr/>
          <p:nvPr/>
        </p:nvSpPr>
        <p:spPr>
          <a:xfrm>
            <a:off x="606693" y="3821231"/>
            <a:ext cx="197890" cy="2031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927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05CA7-F97A-12FD-02D0-E1551E299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2578AF-4587-D76B-3E24-FFF53B11E888}"/>
              </a:ext>
            </a:extLst>
          </p:cNvPr>
          <p:cNvSpPr/>
          <p:nvPr/>
        </p:nvSpPr>
        <p:spPr>
          <a:xfrm>
            <a:off x="11113091" y="3214879"/>
            <a:ext cx="2658188" cy="1221697"/>
          </a:xfrm>
          <a:prstGeom prst="roundRect">
            <a:avLst>
              <a:gd name="adj" fmla="val 30701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Longer hours </a:t>
            </a:r>
            <a:r>
              <a:rPr lang="en-GB" dirty="0">
                <a:solidFill>
                  <a:schemeClr val="bg1"/>
                </a:solidFill>
              </a:rPr>
              <a:t>of annual leave lets the employees become more motivated for </a:t>
            </a:r>
            <a:r>
              <a:rPr lang="en-GB" b="1" dirty="0">
                <a:solidFill>
                  <a:schemeClr val="bg1"/>
                </a:solidFill>
              </a:rPr>
              <a:t>bigger bonuses</a:t>
            </a:r>
          </a:p>
          <a:p>
            <a:pPr algn="ctr"/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C924112-5CB0-903F-3550-A78FC9BEE25A}"/>
              </a:ext>
            </a:extLst>
          </p:cNvPr>
          <p:cNvSpPr/>
          <p:nvPr/>
        </p:nvSpPr>
        <p:spPr>
          <a:xfrm>
            <a:off x="9905007" y="1560470"/>
            <a:ext cx="2658188" cy="1221697"/>
          </a:xfrm>
          <a:prstGeom prst="roundRect">
            <a:avLst>
              <a:gd name="adj" fmla="val 26023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There is a slight positive correlation between Annual leave and employee has and the bonus they earn</a:t>
            </a:r>
          </a:p>
          <a:p>
            <a:pPr algn="ctr"/>
            <a:endParaRPr lang="en-GB" dirty="0"/>
          </a:p>
        </p:txBody>
      </p:sp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67483227-E2BD-FF37-088F-FE5DFEFB7231}"/>
              </a:ext>
            </a:extLst>
          </p:cNvPr>
          <p:cNvSpPr txBox="1">
            <a:spLocks/>
          </p:cNvSpPr>
          <p:nvPr/>
        </p:nvSpPr>
        <p:spPr>
          <a:xfrm>
            <a:off x="804583" y="275299"/>
            <a:ext cx="7375331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Relationship between  incurred costs and month of year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EB6466-38ED-11CC-1FF5-1241AF4DF921}"/>
              </a:ext>
            </a:extLst>
          </p:cNvPr>
          <p:cNvSpPr/>
          <p:nvPr/>
        </p:nvSpPr>
        <p:spPr>
          <a:xfrm>
            <a:off x="10096220" y="1379885"/>
            <a:ext cx="1754661" cy="1528346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01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71F076-6B15-FB6C-9A32-0DE7BCC81D38}"/>
              </a:ext>
            </a:extLst>
          </p:cNvPr>
          <p:cNvSpPr/>
          <p:nvPr/>
        </p:nvSpPr>
        <p:spPr>
          <a:xfrm>
            <a:off x="10096219" y="3061555"/>
            <a:ext cx="1754661" cy="1528346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149888-F410-2CE0-390F-0D4711F47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450" y="1284561"/>
            <a:ext cx="6159567" cy="33963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: Rounded Corners 12">
            <a:extLst>
              <a:ext uri="{FF2B5EF4-FFF2-40B4-BE49-F238E27FC236}">
                <a16:creationId xmlns:a16="http://schemas.microsoft.com/office/drawing/2014/main" id="{BFBB189C-6471-1B72-93CA-471610B22A85}"/>
              </a:ext>
            </a:extLst>
          </p:cNvPr>
          <p:cNvSpPr/>
          <p:nvPr/>
        </p:nvSpPr>
        <p:spPr>
          <a:xfrm>
            <a:off x="-991833" y="3181564"/>
            <a:ext cx="2168203" cy="1497827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Claims </a:t>
            </a:r>
            <a:r>
              <a:rPr lang="en-GB" b="1" dirty="0"/>
              <a:t>fluctuate</a:t>
            </a:r>
            <a:r>
              <a:rPr lang="en-GB" dirty="0"/>
              <a:t> throughout the year, suggesting </a:t>
            </a:r>
            <a:r>
              <a:rPr lang="en-GB" b="1" dirty="0"/>
              <a:t>seasonal factors </a:t>
            </a:r>
            <a:r>
              <a:rPr lang="en-GB" dirty="0"/>
              <a:t>impact costs</a:t>
            </a:r>
          </a:p>
          <a:p>
            <a:pPr algn="ctr"/>
            <a:r>
              <a:rPr lang="en-GB" dirty="0"/>
              <a:t>(such as holidays)</a:t>
            </a:r>
          </a:p>
        </p:txBody>
      </p:sp>
      <p:sp>
        <p:nvSpPr>
          <p:cNvPr id="10" name="Rectangle: Rounded Corners 13">
            <a:extLst>
              <a:ext uri="{FF2B5EF4-FFF2-40B4-BE49-F238E27FC236}">
                <a16:creationId xmlns:a16="http://schemas.microsoft.com/office/drawing/2014/main" id="{751D0D99-C2BF-BCF6-C61C-7647B80697EB}"/>
              </a:ext>
            </a:extLst>
          </p:cNvPr>
          <p:cNvSpPr/>
          <p:nvPr/>
        </p:nvSpPr>
        <p:spPr>
          <a:xfrm>
            <a:off x="-991833" y="1250473"/>
            <a:ext cx="2168203" cy="1497827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Early months </a:t>
            </a:r>
            <a:r>
              <a:rPr lang="en-GB" dirty="0"/>
              <a:t>show </a:t>
            </a:r>
            <a:r>
              <a:rPr lang="en-GB" b="1" dirty="0"/>
              <a:t>higher </a:t>
            </a:r>
            <a:r>
              <a:rPr lang="en-GB" dirty="0"/>
              <a:t>claim values, likely due to winter</a:t>
            </a:r>
            <a:r>
              <a:rPr lang="en-GB" b="1" dirty="0"/>
              <a:t> </a:t>
            </a:r>
            <a:r>
              <a:rPr lang="en-GB" dirty="0"/>
              <a:t>condition</a:t>
            </a:r>
            <a:r>
              <a:rPr lang="en-GB" b="1" dirty="0"/>
              <a:t> </a:t>
            </a:r>
            <a:r>
              <a:rPr lang="en-GB" dirty="0"/>
              <a:t>and increased</a:t>
            </a:r>
            <a:r>
              <a:rPr lang="en-GB" b="1" dirty="0"/>
              <a:t> </a:t>
            </a:r>
            <a:r>
              <a:rPr lang="en-GB" dirty="0"/>
              <a:t>traffic</a:t>
            </a:r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F10956E7-3584-4DF4-2EB4-FA6E71F627C3}"/>
              </a:ext>
            </a:extLst>
          </p:cNvPr>
          <p:cNvSpPr/>
          <p:nvPr/>
        </p:nvSpPr>
        <p:spPr>
          <a:xfrm>
            <a:off x="-470133" y="1112283"/>
            <a:ext cx="1583539" cy="1774209"/>
          </a:xfrm>
          <a:custGeom>
            <a:avLst/>
            <a:gdLst>
              <a:gd name="connsiteX0" fmla="*/ 263928 w 1583539"/>
              <a:gd name="connsiteY0" fmla="*/ 0 h 1774209"/>
              <a:gd name="connsiteX1" fmla="*/ 1319611 w 1583539"/>
              <a:gd name="connsiteY1" fmla="*/ 0 h 1774209"/>
              <a:gd name="connsiteX2" fmla="*/ 1583539 w 1583539"/>
              <a:gd name="connsiteY2" fmla="*/ 263928 h 1774209"/>
              <a:gd name="connsiteX3" fmla="*/ 1583539 w 1583539"/>
              <a:gd name="connsiteY3" fmla="*/ 428630 h 1774209"/>
              <a:gd name="connsiteX4" fmla="*/ 1566466 w 1583539"/>
              <a:gd name="connsiteY4" fmla="*/ 437611 h 1774209"/>
              <a:gd name="connsiteX5" fmla="*/ 1319850 w 1583539"/>
              <a:gd name="connsiteY5" fmla="*/ 887105 h 1774209"/>
              <a:gd name="connsiteX6" fmla="*/ 1566466 w 1583539"/>
              <a:gd name="connsiteY6" fmla="*/ 1336600 h 1774209"/>
              <a:gd name="connsiteX7" fmla="*/ 1583539 w 1583539"/>
              <a:gd name="connsiteY7" fmla="*/ 1345580 h 1774209"/>
              <a:gd name="connsiteX8" fmla="*/ 1583539 w 1583539"/>
              <a:gd name="connsiteY8" fmla="*/ 1510281 h 1774209"/>
              <a:gd name="connsiteX9" fmla="*/ 1319611 w 1583539"/>
              <a:gd name="connsiteY9" fmla="*/ 1774209 h 1774209"/>
              <a:gd name="connsiteX10" fmla="*/ 263928 w 1583539"/>
              <a:gd name="connsiteY10" fmla="*/ 1774209 h 1774209"/>
              <a:gd name="connsiteX11" fmla="*/ 0 w 1583539"/>
              <a:gd name="connsiteY11" fmla="*/ 1510281 h 1774209"/>
              <a:gd name="connsiteX12" fmla="*/ 0 w 1583539"/>
              <a:gd name="connsiteY12" fmla="*/ 263928 h 1774209"/>
              <a:gd name="connsiteX13" fmla="*/ 263928 w 1583539"/>
              <a:gd name="connsiteY13" fmla="*/ 0 h 177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3539" h="1774209">
                <a:moveTo>
                  <a:pt x="263928" y="0"/>
                </a:moveTo>
                <a:lnTo>
                  <a:pt x="1319611" y="0"/>
                </a:lnTo>
                <a:cubicBezTo>
                  <a:pt x="1465374" y="0"/>
                  <a:pt x="1583539" y="118165"/>
                  <a:pt x="1583539" y="263928"/>
                </a:cubicBezTo>
                <a:lnTo>
                  <a:pt x="1583539" y="428630"/>
                </a:lnTo>
                <a:lnTo>
                  <a:pt x="1566466" y="437611"/>
                </a:lnTo>
                <a:cubicBezTo>
                  <a:pt x="1417676" y="535025"/>
                  <a:pt x="1319850" y="699994"/>
                  <a:pt x="1319850" y="887105"/>
                </a:cubicBezTo>
                <a:cubicBezTo>
                  <a:pt x="1319850" y="1074216"/>
                  <a:pt x="1417676" y="1239185"/>
                  <a:pt x="1566466" y="1336600"/>
                </a:cubicBezTo>
                <a:lnTo>
                  <a:pt x="1583539" y="1345580"/>
                </a:lnTo>
                <a:lnTo>
                  <a:pt x="1583539" y="1510281"/>
                </a:lnTo>
                <a:cubicBezTo>
                  <a:pt x="1583539" y="1656044"/>
                  <a:pt x="1465374" y="1774209"/>
                  <a:pt x="1319611" y="1774209"/>
                </a:cubicBezTo>
                <a:lnTo>
                  <a:pt x="263928" y="1774209"/>
                </a:lnTo>
                <a:cubicBezTo>
                  <a:pt x="118165" y="1774209"/>
                  <a:pt x="0" y="1656044"/>
                  <a:pt x="0" y="1510281"/>
                </a:cubicBezTo>
                <a:lnTo>
                  <a:pt x="0" y="263928"/>
                </a:lnTo>
                <a:cubicBezTo>
                  <a:pt x="0" y="118165"/>
                  <a:pt x="118165" y="0"/>
                  <a:pt x="26392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01</a:t>
            </a:r>
          </a:p>
        </p:txBody>
      </p:sp>
      <p:sp>
        <p:nvSpPr>
          <p:cNvPr id="13" name="Freeform: Shape 10">
            <a:extLst>
              <a:ext uri="{FF2B5EF4-FFF2-40B4-BE49-F238E27FC236}">
                <a16:creationId xmlns:a16="http://schemas.microsoft.com/office/drawing/2014/main" id="{121A89CA-A94D-70D2-05C1-AC1DED8ACCC6}"/>
              </a:ext>
            </a:extLst>
          </p:cNvPr>
          <p:cNvSpPr/>
          <p:nvPr/>
        </p:nvSpPr>
        <p:spPr>
          <a:xfrm>
            <a:off x="-470133" y="3043374"/>
            <a:ext cx="1583539" cy="1774209"/>
          </a:xfrm>
          <a:custGeom>
            <a:avLst/>
            <a:gdLst>
              <a:gd name="connsiteX0" fmla="*/ 263928 w 1583539"/>
              <a:gd name="connsiteY0" fmla="*/ 0 h 1774209"/>
              <a:gd name="connsiteX1" fmla="*/ 1319611 w 1583539"/>
              <a:gd name="connsiteY1" fmla="*/ 0 h 1774209"/>
              <a:gd name="connsiteX2" fmla="*/ 1583539 w 1583539"/>
              <a:gd name="connsiteY2" fmla="*/ 263928 h 1774209"/>
              <a:gd name="connsiteX3" fmla="*/ 1583539 w 1583539"/>
              <a:gd name="connsiteY3" fmla="*/ 428630 h 1774209"/>
              <a:gd name="connsiteX4" fmla="*/ 1566466 w 1583539"/>
              <a:gd name="connsiteY4" fmla="*/ 437611 h 1774209"/>
              <a:gd name="connsiteX5" fmla="*/ 1319850 w 1583539"/>
              <a:gd name="connsiteY5" fmla="*/ 887105 h 1774209"/>
              <a:gd name="connsiteX6" fmla="*/ 1566466 w 1583539"/>
              <a:gd name="connsiteY6" fmla="*/ 1336600 h 1774209"/>
              <a:gd name="connsiteX7" fmla="*/ 1583539 w 1583539"/>
              <a:gd name="connsiteY7" fmla="*/ 1345580 h 1774209"/>
              <a:gd name="connsiteX8" fmla="*/ 1583539 w 1583539"/>
              <a:gd name="connsiteY8" fmla="*/ 1510281 h 1774209"/>
              <a:gd name="connsiteX9" fmla="*/ 1319611 w 1583539"/>
              <a:gd name="connsiteY9" fmla="*/ 1774209 h 1774209"/>
              <a:gd name="connsiteX10" fmla="*/ 263928 w 1583539"/>
              <a:gd name="connsiteY10" fmla="*/ 1774209 h 1774209"/>
              <a:gd name="connsiteX11" fmla="*/ 0 w 1583539"/>
              <a:gd name="connsiteY11" fmla="*/ 1510281 h 1774209"/>
              <a:gd name="connsiteX12" fmla="*/ 0 w 1583539"/>
              <a:gd name="connsiteY12" fmla="*/ 263928 h 1774209"/>
              <a:gd name="connsiteX13" fmla="*/ 263928 w 1583539"/>
              <a:gd name="connsiteY13" fmla="*/ 0 h 177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3539" h="1774209">
                <a:moveTo>
                  <a:pt x="263928" y="0"/>
                </a:moveTo>
                <a:lnTo>
                  <a:pt x="1319611" y="0"/>
                </a:lnTo>
                <a:cubicBezTo>
                  <a:pt x="1465374" y="0"/>
                  <a:pt x="1583539" y="118165"/>
                  <a:pt x="1583539" y="263928"/>
                </a:cubicBezTo>
                <a:lnTo>
                  <a:pt x="1583539" y="428630"/>
                </a:lnTo>
                <a:lnTo>
                  <a:pt x="1566466" y="437611"/>
                </a:lnTo>
                <a:cubicBezTo>
                  <a:pt x="1417676" y="535025"/>
                  <a:pt x="1319850" y="699994"/>
                  <a:pt x="1319850" y="887105"/>
                </a:cubicBezTo>
                <a:cubicBezTo>
                  <a:pt x="1319850" y="1074216"/>
                  <a:pt x="1417676" y="1239185"/>
                  <a:pt x="1566466" y="1336600"/>
                </a:cubicBezTo>
                <a:lnTo>
                  <a:pt x="1583539" y="1345580"/>
                </a:lnTo>
                <a:lnTo>
                  <a:pt x="1583539" y="1510281"/>
                </a:lnTo>
                <a:cubicBezTo>
                  <a:pt x="1583539" y="1656044"/>
                  <a:pt x="1465374" y="1774209"/>
                  <a:pt x="1319611" y="1774209"/>
                </a:cubicBezTo>
                <a:lnTo>
                  <a:pt x="263928" y="1774209"/>
                </a:lnTo>
                <a:cubicBezTo>
                  <a:pt x="118165" y="1774209"/>
                  <a:pt x="0" y="1656044"/>
                  <a:pt x="0" y="1510281"/>
                </a:cubicBezTo>
                <a:lnTo>
                  <a:pt x="0" y="263928"/>
                </a:lnTo>
                <a:cubicBezTo>
                  <a:pt x="0" y="118165"/>
                  <a:pt x="118165" y="0"/>
                  <a:pt x="26392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50682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05CA7-F97A-12FD-02D0-E1551E299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2578AF-4587-D76B-3E24-FFF53B11E888}"/>
              </a:ext>
            </a:extLst>
          </p:cNvPr>
          <p:cNvSpPr/>
          <p:nvPr/>
        </p:nvSpPr>
        <p:spPr>
          <a:xfrm>
            <a:off x="11113091" y="3214879"/>
            <a:ext cx="2658188" cy="1221697"/>
          </a:xfrm>
          <a:prstGeom prst="roundRect">
            <a:avLst>
              <a:gd name="adj" fmla="val 30701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Longer hours </a:t>
            </a:r>
            <a:r>
              <a:rPr lang="en-GB" dirty="0">
                <a:solidFill>
                  <a:schemeClr val="bg1"/>
                </a:solidFill>
              </a:rPr>
              <a:t>of annual leave lets the employees become more motivated for </a:t>
            </a:r>
            <a:r>
              <a:rPr lang="en-GB" b="1" dirty="0">
                <a:solidFill>
                  <a:schemeClr val="bg1"/>
                </a:solidFill>
              </a:rPr>
              <a:t>bigger bonuses</a:t>
            </a:r>
          </a:p>
          <a:p>
            <a:pPr algn="ctr"/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C924112-5CB0-903F-3550-A78FC9BEE25A}"/>
              </a:ext>
            </a:extLst>
          </p:cNvPr>
          <p:cNvSpPr/>
          <p:nvPr/>
        </p:nvSpPr>
        <p:spPr>
          <a:xfrm>
            <a:off x="9905007" y="1560470"/>
            <a:ext cx="2658188" cy="1221697"/>
          </a:xfrm>
          <a:prstGeom prst="roundRect">
            <a:avLst>
              <a:gd name="adj" fmla="val 26023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There is a slight positive correlation between Annual leave and employee has and the bonus they earn</a:t>
            </a:r>
          </a:p>
          <a:p>
            <a:pPr algn="ctr"/>
            <a:endParaRPr lang="en-GB" dirty="0"/>
          </a:p>
        </p:txBody>
      </p:sp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67483227-E2BD-FF37-088F-FE5DFEFB7231}"/>
              </a:ext>
            </a:extLst>
          </p:cNvPr>
          <p:cNvSpPr txBox="1">
            <a:spLocks/>
          </p:cNvSpPr>
          <p:nvPr/>
        </p:nvSpPr>
        <p:spPr>
          <a:xfrm>
            <a:off x="804583" y="275299"/>
            <a:ext cx="7375331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Relationship between  incurred costs and month of year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EB6466-38ED-11CC-1FF5-1241AF4DF921}"/>
              </a:ext>
            </a:extLst>
          </p:cNvPr>
          <p:cNvSpPr/>
          <p:nvPr/>
        </p:nvSpPr>
        <p:spPr>
          <a:xfrm>
            <a:off x="10096220" y="1379885"/>
            <a:ext cx="1754661" cy="1528346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01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71F076-6B15-FB6C-9A32-0DE7BCC81D38}"/>
              </a:ext>
            </a:extLst>
          </p:cNvPr>
          <p:cNvSpPr/>
          <p:nvPr/>
        </p:nvSpPr>
        <p:spPr>
          <a:xfrm>
            <a:off x="10096219" y="3061555"/>
            <a:ext cx="1754661" cy="1528346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149888-F410-2CE0-390F-0D4711F47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837" y="1622313"/>
            <a:ext cx="5557561" cy="30643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: Rounded Corners 12">
            <a:extLst>
              <a:ext uri="{FF2B5EF4-FFF2-40B4-BE49-F238E27FC236}">
                <a16:creationId xmlns:a16="http://schemas.microsoft.com/office/drawing/2014/main" id="{D2370309-C345-6A65-9F9A-2CC001044E5F}"/>
              </a:ext>
            </a:extLst>
          </p:cNvPr>
          <p:cNvSpPr/>
          <p:nvPr/>
        </p:nvSpPr>
        <p:spPr>
          <a:xfrm>
            <a:off x="-991833" y="3181564"/>
            <a:ext cx="2168203" cy="1497827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Claims </a:t>
            </a:r>
            <a:r>
              <a:rPr lang="en-GB" b="1" dirty="0"/>
              <a:t>fluctuate</a:t>
            </a:r>
            <a:r>
              <a:rPr lang="en-GB" dirty="0"/>
              <a:t> throughout the year, suggesting </a:t>
            </a:r>
            <a:r>
              <a:rPr lang="en-GB" b="1" dirty="0"/>
              <a:t>seasonal factors </a:t>
            </a:r>
            <a:r>
              <a:rPr lang="en-GB" dirty="0"/>
              <a:t>impact costs</a:t>
            </a:r>
          </a:p>
          <a:p>
            <a:pPr algn="ctr"/>
            <a:r>
              <a:rPr lang="en-GB" dirty="0"/>
              <a:t>(such as holidays)</a:t>
            </a:r>
          </a:p>
        </p:txBody>
      </p:sp>
      <p:sp>
        <p:nvSpPr>
          <p:cNvPr id="4" name="Rectangle: Rounded Corners 13">
            <a:extLst>
              <a:ext uri="{FF2B5EF4-FFF2-40B4-BE49-F238E27FC236}">
                <a16:creationId xmlns:a16="http://schemas.microsoft.com/office/drawing/2014/main" id="{5CB3A934-AFEC-3E1B-BB55-CBC0CEC7EE50}"/>
              </a:ext>
            </a:extLst>
          </p:cNvPr>
          <p:cNvSpPr/>
          <p:nvPr/>
        </p:nvSpPr>
        <p:spPr>
          <a:xfrm>
            <a:off x="804583" y="1250473"/>
            <a:ext cx="2168203" cy="1497827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Early months </a:t>
            </a:r>
            <a:r>
              <a:rPr lang="en-GB" dirty="0"/>
              <a:t>show </a:t>
            </a:r>
            <a:r>
              <a:rPr lang="en-GB" b="1" dirty="0"/>
              <a:t>higher </a:t>
            </a:r>
            <a:r>
              <a:rPr lang="en-GB" dirty="0"/>
              <a:t>claim values, likely due to winter</a:t>
            </a:r>
            <a:r>
              <a:rPr lang="en-GB" b="1" dirty="0"/>
              <a:t> </a:t>
            </a:r>
            <a:r>
              <a:rPr lang="en-GB" dirty="0"/>
              <a:t>condition</a:t>
            </a:r>
            <a:r>
              <a:rPr lang="en-GB" b="1" dirty="0"/>
              <a:t> </a:t>
            </a:r>
            <a:r>
              <a:rPr lang="en-GB" dirty="0"/>
              <a:t>and increased</a:t>
            </a:r>
            <a:r>
              <a:rPr lang="en-GB" b="1" dirty="0"/>
              <a:t> </a:t>
            </a:r>
            <a:r>
              <a:rPr lang="en-GB" dirty="0"/>
              <a:t>traffic</a:t>
            </a:r>
          </a:p>
        </p:txBody>
      </p:sp>
      <p:sp>
        <p:nvSpPr>
          <p:cNvPr id="5" name="Freeform: Shape 9">
            <a:extLst>
              <a:ext uri="{FF2B5EF4-FFF2-40B4-BE49-F238E27FC236}">
                <a16:creationId xmlns:a16="http://schemas.microsoft.com/office/drawing/2014/main" id="{2ED176CA-4B06-058D-AEC9-3B34B393F9E3}"/>
              </a:ext>
            </a:extLst>
          </p:cNvPr>
          <p:cNvSpPr/>
          <p:nvPr/>
        </p:nvSpPr>
        <p:spPr>
          <a:xfrm>
            <a:off x="-470133" y="1112283"/>
            <a:ext cx="1583539" cy="1774209"/>
          </a:xfrm>
          <a:custGeom>
            <a:avLst/>
            <a:gdLst>
              <a:gd name="connsiteX0" fmla="*/ 263928 w 1583539"/>
              <a:gd name="connsiteY0" fmla="*/ 0 h 1774209"/>
              <a:gd name="connsiteX1" fmla="*/ 1319611 w 1583539"/>
              <a:gd name="connsiteY1" fmla="*/ 0 h 1774209"/>
              <a:gd name="connsiteX2" fmla="*/ 1583539 w 1583539"/>
              <a:gd name="connsiteY2" fmla="*/ 263928 h 1774209"/>
              <a:gd name="connsiteX3" fmla="*/ 1583539 w 1583539"/>
              <a:gd name="connsiteY3" fmla="*/ 428630 h 1774209"/>
              <a:gd name="connsiteX4" fmla="*/ 1566466 w 1583539"/>
              <a:gd name="connsiteY4" fmla="*/ 437611 h 1774209"/>
              <a:gd name="connsiteX5" fmla="*/ 1319850 w 1583539"/>
              <a:gd name="connsiteY5" fmla="*/ 887105 h 1774209"/>
              <a:gd name="connsiteX6" fmla="*/ 1566466 w 1583539"/>
              <a:gd name="connsiteY6" fmla="*/ 1336600 h 1774209"/>
              <a:gd name="connsiteX7" fmla="*/ 1583539 w 1583539"/>
              <a:gd name="connsiteY7" fmla="*/ 1345580 h 1774209"/>
              <a:gd name="connsiteX8" fmla="*/ 1583539 w 1583539"/>
              <a:gd name="connsiteY8" fmla="*/ 1510281 h 1774209"/>
              <a:gd name="connsiteX9" fmla="*/ 1319611 w 1583539"/>
              <a:gd name="connsiteY9" fmla="*/ 1774209 h 1774209"/>
              <a:gd name="connsiteX10" fmla="*/ 263928 w 1583539"/>
              <a:gd name="connsiteY10" fmla="*/ 1774209 h 1774209"/>
              <a:gd name="connsiteX11" fmla="*/ 0 w 1583539"/>
              <a:gd name="connsiteY11" fmla="*/ 1510281 h 1774209"/>
              <a:gd name="connsiteX12" fmla="*/ 0 w 1583539"/>
              <a:gd name="connsiteY12" fmla="*/ 263928 h 1774209"/>
              <a:gd name="connsiteX13" fmla="*/ 263928 w 1583539"/>
              <a:gd name="connsiteY13" fmla="*/ 0 h 177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3539" h="1774209">
                <a:moveTo>
                  <a:pt x="263928" y="0"/>
                </a:moveTo>
                <a:lnTo>
                  <a:pt x="1319611" y="0"/>
                </a:lnTo>
                <a:cubicBezTo>
                  <a:pt x="1465374" y="0"/>
                  <a:pt x="1583539" y="118165"/>
                  <a:pt x="1583539" y="263928"/>
                </a:cubicBezTo>
                <a:lnTo>
                  <a:pt x="1583539" y="428630"/>
                </a:lnTo>
                <a:lnTo>
                  <a:pt x="1566466" y="437611"/>
                </a:lnTo>
                <a:cubicBezTo>
                  <a:pt x="1417676" y="535025"/>
                  <a:pt x="1319850" y="699994"/>
                  <a:pt x="1319850" y="887105"/>
                </a:cubicBezTo>
                <a:cubicBezTo>
                  <a:pt x="1319850" y="1074216"/>
                  <a:pt x="1417676" y="1239185"/>
                  <a:pt x="1566466" y="1336600"/>
                </a:cubicBezTo>
                <a:lnTo>
                  <a:pt x="1583539" y="1345580"/>
                </a:lnTo>
                <a:lnTo>
                  <a:pt x="1583539" y="1510281"/>
                </a:lnTo>
                <a:cubicBezTo>
                  <a:pt x="1583539" y="1656044"/>
                  <a:pt x="1465374" y="1774209"/>
                  <a:pt x="1319611" y="1774209"/>
                </a:cubicBezTo>
                <a:lnTo>
                  <a:pt x="263928" y="1774209"/>
                </a:lnTo>
                <a:cubicBezTo>
                  <a:pt x="118165" y="1774209"/>
                  <a:pt x="0" y="1656044"/>
                  <a:pt x="0" y="1510281"/>
                </a:cubicBezTo>
                <a:lnTo>
                  <a:pt x="0" y="263928"/>
                </a:lnTo>
                <a:cubicBezTo>
                  <a:pt x="0" y="118165"/>
                  <a:pt x="118165" y="0"/>
                  <a:pt x="26392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01</a:t>
            </a:r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75AEE133-CDD6-3905-E579-D54C7C0907A4}"/>
              </a:ext>
            </a:extLst>
          </p:cNvPr>
          <p:cNvSpPr/>
          <p:nvPr/>
        </p:nvSpPr>
        <p:spPr>
          <a:xfrm>
            <a:off x="-470133" y="3043374"/>
            <a:ext cx="1583539" cy="1774209"/>
          </a:xfrm>
          <a:custGeom>
            <a:avLst/>
            <a:gdLst>
              <a:gd name="connsiteX0" fmla="*/ 263928 w 1583539"/>
              <a:gd name="connsiteY0" fmla="*/ 0 h 1774209"/>
              <a:gd name="connsiteX1" fmla="*/ 1319611 w 1583539"/>
              <a:gd name="connsiteY1" fmla="*/ 0 h 1774209"/>
              <a:gd name="connsiteX2" fmla="*/ 1583539 w 1583539"/>
              <a:gd name="connsiteY2" fmla="*/ 263928 h 1774209"/>
              <a:gd name="connsiteX3" fmla="*/ 1583539 w 1583539"/>
              <a:gd name="connsiteY3" fmla="*/ 428630 h 1774209"/>
              <a:gd name="connsiteX4" fmla="*/ 1566466 w 1583539"/>
              <a:gd name="connsiteY4" fmla="*/ 437611 h 1774209"/>
              <a:gd name="connsiteX5" fmla="*/ 1319850 w 1583539"/>
              <a:gd name="connsiteY5" fmla="*/ 887105 h 1774209"/>
              <a:gd name="connsiteX6" fmla="*/ 1566466 w 1583539"/>
              <a:gd name="connsiteY6" fmla="*/ 1336600 h 1774209"/>
              <a:gd name="connsiteX7" fmla="*/ 1583539 w 1583539"/>
              <a:gd name="connsiteY7" fmla="*/ 1345580 h 1774209"/>
              <a:gd name="connsiteX8" fmla="*/ 1583539 w 1583539"/>
              <a:gd name="connsiteY8" fmla="*/ 1510281 h 1774209"/>
              <a:gd name="connsiteX9" fmla="*/ 1319611 w 1583539"/>
              <a:gd name="connsiteY9" fmla="*/ 1774209 h 1774209"/>
              <a:gd name="connsiteX10" fmla="*/ 263928 w 1583539"/>
              <a:gd name="connsiteY10" fmla="*/ 1774209 h 1774209"/>
              <a:gd name="connsiteX11" fmla="*/ 0 w 1583539"/>
              <a:gd name="connsiteY11" fmla="*/ 1510281 h 1774209"/>
              <a:gd name="connsiteX12" fmla="*/ 0 w 1583539"/>
              <a:gd name="connsiteY12" fmla="*/ 263928 h 1774209"/>
              <a:gd name="connsiteX13" fmla="*/ 263928 w 1583539"/>
              <a:gd name="connsiteY13" fmla="*/ 0 h 177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3539" h="1774209">
                <a:moveTo>
                  <a:pt x="263928" y="0"/>
                </a:moveTo>
                <a:lnTo>
                  <a:pt x="1319611" y="0"/>
                </a:lnTo>
                <a:cubicBezTo>
                  <a:pt x="1465374" y="0"/>
                  <a:pt x="1583539" y="118165"/>
                  <a:pt x="1583539" y="263928"/>
                </a:cubicBezTo>
                <a:lnTo>
                  <a:pt x="1583539" y="428630"/>
                </a:lnTo>
                <a:lnTo>
                  <a:pt x="1566466" y="437611"/>
                </a:lnTo>
                <a:cubicBezTo>
                  <a:pt x="1417676" y="535025"/>
                  <a:pt x="1319850" y="699994"/>
                  <a:pt x="1319850" y="887105"/>
                </a:cubicBezTo>
                <a:cubicBezTo>
                  <a:pt x="1319850" y="1074216"/>
                  <a:pt x="1417676" y="1239185"/>
                  <a:pt x="1566466" y="1336600"/>
                </a:cubicBezTo>
                <a:lnTo>
                  <a:pt x="1583539" y="1345580"/>
                </a:lnTo>
                <a:lnTo>
                  <a:pt x="1583539" y="1510281"/>
                </a:lnTo>
                <a:cubicBezTo>
                  <a:pt x="1583539" y="1656044"/>
                  <a:pt x="1465374" y="1774209"/>
                  <a:pt x="1319611" y="1774209"/>
                </a:cubicBezTo>
                <a:lnTo>
                  <a:pt x="263928" y="1774209"/>
                </a:lnTo>
                <a:cubicBezTo>
                  <a:pt x="118165" y="1774209"/>
                  <a:pt x="0" y="1656044"/>
                  <a:pt x="0" y="1510281"/>
                </a:cubicBezTo>
                <a:lnTo>
                  <a:pt x="0" y="263928"/>
                </a:lnTo>
                <a:cubicBezTo>
                  <a:pt x="0" y="118165"/>
                  <a:pt x="118165" y="0"/>
                  <a:pt x="26392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38EF90-6B94-4807-875B-49625381E2C9}"/>
              </a:ext>
            </a:extLst>
          </p:cNvPr>
          <p:cNvSpPr/>
          <p:nvPr/>
        </p:nvSpPr>
        <p:spPr>
          <a:xfrm>
            <a:off x="3340205" y="1379885"/>
            <a:ext cx="1896813" cy="3437697"/>
          </a:xfrm>
          <a:prstGeom prst="ellipse">
            <a:avLst/>
          </a:prstGeom>
          <a:noFill/>
          <a:ln>
            <a:solidFill>
              <a:schemeClr val="tx2">
                <a:lumMod val="75000"/>
                <a:alpha val="50000"/>
              </a:schemeClr>
            </a:solidFill>
          </a:ln>
          <a:effectLst>
            <a:glow rad="127000">
              <a:schemeClr val="accent1">
                <a:satMod val="175000"/>
                <a:alpha val="3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99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05CA7-F97A-12FD-02D0-E1551E299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2578AF-4587-D76B-3E24-FFF53B11E888}"/>
              </a:ext>
            </a:extLst>
          </p:cNvPr>
          <p:cNvSpPr/>
          <p:nvPr/>
        </p:nvSpPr>
        <p:spPr>
          <a:xfrm>
            <a:off x="11113091" y="3214879"/>
            <a:ext cx="2658188" cy="1221697"/>
          </a:xfrm>
          <a:prstGeom prst="roundRect">
            <a:avLst>
              <a:gd name="adj" fmla="val 30701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100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Longer hours </a:t>
            </a:r>
            <a:r>
              <a:rPr lang="en-GB" dirty="0">
                <a:solidFill>
                  <a:schemeClr val="bg1"/>
                </a:solidFill>
              </a:rPr>
              <a:t>of annual leave lets the employees become more motivated for </a:t>
            </a:r>
            <a:r>
              <a:rPr lang="en-GB" b="1" dirty="0">
                <a:solidFill>
                  <a:schemeClr val="bg1"/>
                </a:solidFill>
              </a:rPr>
              <a:t>bigger bonuses</a:t>
            </a:r>
          </a:p>
          <a:p>
            <a:pPr algn="ctr"/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C924112-5CB0-903F-3550-A78FC9BEE25A}"/>
              </a:ext>
            </a:extLst>
          </p:cNvPr>
          <p:cNvSpPr/>
          <p:nvPr/>
        </p:nvSpPr>
        <p:spPr>
          <a:xfrm>
            <a:off x="9905007" y="1560470"/>
            <a:ext cx="2658188" cy="1221697"/>
          </a:xfrm>
          <a:prstGeom prst="roundRect">
            <a:avLst>
              <a:gd name="adj" fmla="val 26023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There is a slight positive correlation between Annual leave and employee has and the bonus they earn</a:t>
            </a:r>
          </a:p>
          <a:p>
            <a:pPr algn="ctr"/>
            <a:endParaRPr lang="en-GB" dirty="0"/>
          </a:p>
        </p:txBody>
      </p:sp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67483227-E2BD-FF37-088F-FE5DFEFB7231}"/>
              </a:ext>
            </a:extLst>
          </p:cNvPr>
          <p:cNvSpPr txBox="1">
            <a:spLocks/>
          </p:cNvSpPr>
          <p:nvPr/>
        </p:nvSpPr>
        <p:spPr>
          <a:xfrm>
            <a:off x="804583" y="275299"/>
            <a:ext cx="7375331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Relationship between  incurred costs and month of year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EB6466-38ED-11CC-1FF5-1241AF4DF921}"/>
              </a:ext>
            </a:extLst>
          </p:cNvPr>
          <p:cNvSpPr/>
          <p:nvPr/>
        </p:nvSpPr>
        <p:spPr>
          <a:xfrm>
            <a:off x="10096220" y="1379885"/>
            <a:ext cx="1754661" cy="1528346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01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71F076-6B15-FB6C-9A32-0DE7BCC81D38}"/>
              </a:ext>
            </a:extLst>
          </p:cNvPr>
          <p:cNvSpPr/>
          <p:nvPr/>
        </p:nvSpPr>
        <p:spPr>
          <a:xfrm>
            <a:off x="10096219" y="3061555"/>
            <a:ext cx="1754661" cy="1528346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149888-F410-2CE0-390F-0D4711F47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837" y="1622313"/>
            <a:ext cx="5557561" cy="30643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: Rounded Corners 12">
            <a:extLst>
              <a:ext uri="{FF2B5EF4-FFF2-40B4-BE49-F238E27FC236}">
                <a16:creationId xmlns:a16="http://schemas.microsoft.com/office/drawing/2014/main" id="{D12DC4DA-D1B8-4926-535D-95D5F26FE671}"/>
              </a:ext>
            </a:extLst>
          </p:cNvPr>
          <p:cNvSpPr/>
          <p:nvPr/>
        </p:nvSpPr>
        <p:spPr>
          <a:xfrm>
            <a:off x="804583" y="3181564"/>
            <a:ext cx="2168203" cy="1497827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Claims </a:t>
            </a:r>
            <a:r>
              <a:rPr lang="en-GB" b="1" dirty="0"/>
              <a:t>fluctuate</a:t>
            </a:r>
            <a:r>
              <a:rPr lang="en-GB" dirty="0"/>
              <a:t> throughout the year, suggesting </a:t>
            </a:r>
            <a:r>
              <a:rPr lang="en-GB" b="1" dirty="0"/>
              <a:t>seasonal factors </a:t>
            </a:r>
            <a:r>
              <a:rPr lang="en-GB" dirty="0"/>
              <a:t>impact costs</a:t>
            </a:r>
          </a:p>
          <a:p>
            <a:pPr algn="ctr"/>
            <a:r>
              <a:rPr lang="en-GB" dirty="0"/>
              <a:t>(such as holidays)</a:t>
            </a:r>
          </a:p>
        </p:txBody>
      </p:sp>
      <p:sp>
        <p:nvSpPr>
          <p:cNvPr id="4" name="Rectangle: Rounded Corners 13">
            <a:extLst>
              <a:ext uri="{FF2B5EF4-FFF2-40B4-BE49-F238E27FC236}">
                <a16:creationId xmlns:a16="http://schemas.microsoft.com/office/drawing/2014/main" id="{F3014031-0F83-D6F8-6365-929B2E229E54}"/>
              </a:ext>
            </a:extLst>
          </p:cNvPr>
          <p:cNvSpPr/>
          <p:nvPr/>
        </p:nvSpPr>
        <p:spPr>
          <a:xfrm>
            <a:off x="-991833" y="1250473"/>
            <a:ext cx="2168203" cy="1497827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Early months </a:t>
            </a:r>
            <a:r>
              <a:rPr lang="en-GB" dirty="0"/>
              <a:t>show </a:t>
            </a:r>
            <a:r>
              <a:rPr lang="en-GB" b="1" dirty="0"/>
              <a:t>higher </a:t>
            </a:r>
            <a:r>
              <a:rPr lang="en-GB" dirty="0"/>
              <a:t>claim values, likely due to winter</a:t>
            </a:r>
            <a:r>
              <a:rPr lang="en-GB" b="1" dirty="0"/>
              <a:t> </a:t>
            </a:r>
            <a:r>
              <a:rPr lang="en-GB" dirty="0"/>
              <a:t>condition</a:t>
            </a:r>
            <a:r>
              <a:rPr lang="en-GB" b="1" dirty="0"/>
              <a:t> </a:t>
            </a:r>
            <a:r>
              <a:rPr lang="en-GB" dirty="0"/>
              <a:t>and increased</a:t>
            </a:r>
            <a:r>
              <a:rPr lang="en-GB" b="1" dirty="0"/>
              <a:t> </a:t>
            </a:r>
            <a:r>
              <a:rPr lang="en-GB" dirty="0"/>
              <a:t>traffic</a:t>
            </a:r>
          </a:p>
        </p:txBody>
      </p:sp>
      <p:sp>
        <p:nvSpPr>
          <p:cNvPr id="5" name="Freeform: Shape 9">
            <a:extLst>
              <a:ext uri="{FF2B5EF4-FFF2-40B4-BE49-F238E27FC236}">
                <a16:creationId xmlns:a16="http://schemas.microsoft.com/office/drawing/2014/main" id="{D3D86C3D-5218-F7D8-2D18-4952E8C97357}"/>
              </a:ext>
            </a:extLst>
          </p:cNvPr>
          <p:cNvSpPr/>
          <p:nvPr/>
        </p:nvSpPr>
        <p:spPr>
          <a:xfrm>
            <a:off x="-470133" y="1112283"/>
            <a:ext cx="1583539" cy="1774209"/>
          </a:xfrm>
          <a:custGeom>
            <a:avLst/>
            <a:gdLst>
              <a:gd name="connsiteX0" fmla="*/ 263928 w 1583539"/>
              <a:gd name="connsiteY0" fmla="*/ 0 h 1774209"/>
              <a:gd name="connsiteX1" fmla="*/ 1319611 w 1583539"/>
              <a:gd name="connsiteY1" fmla="*/ 0 h 1774209"/>
              <a:gd name="connsiteX2" fmla="*/ 1583539 w 1583539"/>
              <a:gd name="connsiteY2" fmla="*/ 263928 h 1774209"/>
              <a:gd name="connsiteX3" fmla="*/ 1583539 w 1583539"/>
              <a:gd name="connsiteY3" fmla="*/ 428630 h 1774209"/>
              <a:gd name="connsiteX4" fmla="*/ 1566466 w 1583539"/>
              <a:gd name="connsiteY4" fmla="*/ 437611 h 1774209"/>
              <a:gd name="connsiteX5" fmla="*/ 1319850 w 1583539"/>
              <a:gd name="connsiteY5" fmla="*/ 887105 h 1774209"/>
              <a:gd name="connsiteX6" fmla="*/ 1566466 w 1583539"/>
              <a:gd name="connsiteY6" fmla="*/ 1336600 h 1774209"/>
              <a:gd name="connsiteX7" fmla="*/ 1583539 w 1583539"/>
              <a:gd name="connsiteY7" fmla="*/ 1345580 h 1774209"/>
              <a:gd name="connsiteX8" fmla="*/ 1583539 w 1583539"/>
              <a:gd name="connsiteY8" fmla="*/ 1510281 h 1774209"/>
              <a:gd name="connsiteX9" fmla="*/ 1319611 w 1583539"/>
              <a:gd name="connsiteY9" fmla="*/ 1774209 h 1774209"/>
              <a:gd name="connsiteX10" fmla="*/ 263928 w 1583539"/>
              <a:gd name="connsiteY10" fmla="*/ 1774209 h 1774209"/>
              <a:gd name="connsiteX11" fmla="*/ 0 w 1583539"/>
              <a:gd name="connsiteY11" fmla="*/ 1510281 h 1774209"/>
              <a:gd name="connsiteX12" fmla="*/ 0 w 1583539"/>
              <a:gd name="connsiteY12" fmla="*/ 263928 h 1774209"/>
              <a:gd name="connsiteX13" fmla="*/ 263928 w 1583539"/>
              <a:gd name="connsiteY13" fmla="*/ 0 h 177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3539" h="1774209">
                <a:moveTo>
                  <a:pt x="263928" y="0"/>
                </a:moveTo>
                <a:lnTo>
                  <a:pt x="1319611" y="0"/>
                </a:lnTo>
                <a:cubicBezTo>
                  <a:pt x="1465374" y="0"/>
                  <a:pt x="1583539" y="118165"/>
                  <a:pt x="1583539" y="263928"/>
                </a:cubicBezTo>
                <a:lnTo>
                  <a:pt x="1583539" y="428630"/>
                </a:lnTo>
                <a:lnTo>
                  <a:pt x="1566466" y="437611"/>
                </a:lnTo>
                <a:cubicBezTo>
                  <a:pt x="1417676" y="535025"/>
                  <a:pt x="1319850" y="699994"/>
                  <a:pt x="1319850" y="887105"/>
                </a:cubicBezTo>
                <a:cubicBezTo>
                  <a:pt x="1319850" y="1074216"/>
                  <a:pt x="1417676" y="1239185"/>
                  <a:pt x="1566466" y="1336600"/>
                </a:cubicBezTo>
                <a:lnTo>
                  <a:pt x="1583539" y="1345580"/>
                </a:lnTo>
                <a:lnTo>
                  <a:pt x="1583539" y="1510281"/>
                </a:lnTo>
                <a:cubicBezTo>
                  <a:pt x="1583539" y="1656044"/>
                  <a:pt x="1465374" y="1774209"/>
                  <a:pt x="1319611" y="1774209"/>
                </a:cubicBezTo>
                <a:lnTo>
                  <a:pt x="263928" y="1774209"/>
                </a:lnTo>
                <a:cubicBezTo>
                  <a:pt x="118165" y="1774209"/>
                  <a:pt x="0" y="1656044"/>
                  <a:pt x="0" y="1510281"/>
                </a:cubicBezTo>
                <a:lnTo>
                  <a:pt x="0" y="263928"/>
                </a:lnTo>
                <a:cubicBezTo>
                  <a:pt x="0" y="118165"/>
                  <a:pt x="118165" y="0"/>
                  <a:pt x="26392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01</a:t>
            </a:r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90384BAA-B1BB-77E8-B302-93FA9DC2BE0B}"/>
              </a:ext>
            </a:extLst>
          </p:cNvPr>
          <p:cNvSpPr/>
          <p:nvPr/>
        </p:nvSpPr>
        <p:spPr>
          <a:xfrm>
            <a:off x="-470133" y="3043374"/>
            <a:ext cx="1583539" cy="1774209"/>
          </a:xfrm>
          <a:custGeom>
            <a:avLst/>
            <a:gdLst>
              <a:gd name="connsiteX0" fmla="*/ 263928 w 1583539"/>
              <a:gd name="connsiteY0" fmla="*/ 0 h 1774209"/>
              <a:gd name="connsiteX1" fmla="*/ 1319611 w 1583539"/>
              <a:gd name="connsiteY1" fmla="*/ 0 h 1774209"/>
              <a:gd name="connsiteX2" fmla="*/ 1583539 w 1583539"/>
              <a:gd name="connsiteY2" fmla="*/ 263928 h 1774209"/>
              <a:gd name="connsiteX3" fmla="*/ 1583539 w 1583539"/>
              <a:gd name="connsiteY3" fmla="*/ 428630 h 1774209"/>
              <a:gd name="connsiteX4" fmla="*/ 1566466 w 1583539"/>
              <a:gd name="connsiteY4" fmla="*/ 437611 h 1774209"/>
              <a:gd name="connsiteX5" fmla="*/ 1319850 w 1583539"/>
              <a:gd name="connsiteY5" fmla="*/ 887105 h 1774209"/>
              <a:gd name="connsiteX6" fmla="*/ 1566466 w 1583539"/>
              <a:gd name="connsiteY6" fmla="*/ 1336600 h 1774209"/>
              <a:gd name="connsiteX7" fmla="*/ 1583539 w 1583539"/>
              <a:gd name="connsiteY7" fmla="*/ 1345580 h 1774209"/>
              <a:gd name="connsiteX8" fmla="*/ 1583539 w 1583539"/>
              <a:gd name="connsiteY8" fmla="*/ 1510281 h 1774209"/>
              <a:gd name="connsiteX9" fmla="*/ 1319611 w 1583539"/>
              <a:gd name="connsiteY9" fmla="*/ 1774209 h 1774209"/>
              <a:gd name="connsiteX10" fmla="*/ 263928 w 1583539"/>
              <a:gd name="connsiteY10" fmla="*/ 1774209 h 1774209"/>
              <a:gd name="connsiteX11" fmla="*/ 0 w 1583539"/>
              <a:gd name="connsiteY11" fmla="*/ 1510281 h 1774209"/>
              <a:gd name="connsiteX12" fmla="*/ 0 w 1583539"/>
              <a:gd name="connsiteY12" fmla="*/ 263928 h 1774209"/>
              <a:gd name="connsiteX13" fmla="*/ 263928 w 1583539"/>
              <a:gd name="connsiteY13" fmla="*/ 0 h 177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3539" h="1774209">
                <a:moveTo>
                  <a:pt x="263928" y="0"/>
                </a:moveTo>
                <a:lnTo>
                  <a:pt x="1319611" y="0"/>
                </a:lnTo>
                <a:cubicBezTo>
                  <a:pt x="1465374" y="0"/>
                  <a:pt x="1583539" y="118165"/>
                  <a:pt x="1583539" y="263928"/>
                </a:cubicBezTo>
                <a:lnTo>
                  <a:pt x="1583539" y="428630"/>
                </a:lnTo>
                <a:lnTo>
                  <a:pt x="1566466" y="437611"/>
                </a:lnTo>
                <a:cubicBezTo>
                  <a:pt x="1417676" y="535025"/>
                  <a:pt x="1319850" y="699994"/>
                  <a:pt x="1319850" y="887105"/>
                </a:cubicBezTo>
                <a:cubicBezTo>
                  <a:pt x="1319850" y="1074216"/>
                  <a:pt x="1417676" y="1239185"/>
                  <a:pt x="1566466" y="1336600"/>
                </a:cubicBezTo>
                <a:lnTo>
                  <a:pt x="1583539" y="1345580"/>
                </a:lnTo>
                <a:lnTo>
                  <a:pt x="1583539" y="1510281"/>
                </a:lnTo>
                <a:cubicBezTo>
                  <a:pt x="1583539" y="1656044"/>
                  <a:pt x="1465374" y="1774209"/>
                  <a:pt x="1319611" y="1774209"/>
                </a:cubicBezTo>
                <a:lnTo>
                  <a:pt x="263928" y="1774209"/>
                </a:lnTo>
                <a:cubicBezTo>
                  <a:pt x="118165" y="1774209"/>
                  <a:pt x="0" y="1656044"/>
                  <a:pt x="0" y="1510281"/>
                </a:cubicBezTo>
                <a:lnTo>
                  <a:pt x="0" y="263928"/>
                </a:lnTo>
                <a:cubicBezTo>
                  <a:pt x="0" y="118165"/>
                  <a:pt x="118165" y="0"/>
                  <a:pt x="26392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093390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F871-55DF-A42F-A578-490B5421F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53E31E45-A7CD-73B3-44A2-71B825886F41}"/>
              </a:ext>
            </a:extLst>
          </p:cNvPr>
          <p:cNvSpPr txBox="1">
            <a:spLocks/>
          </p:cNvSpPr>
          <p:nvPr/>
        </p:nvSpPr>
        <p:spPr>
          <a:xfrm>
            <a:off x="804583" y="275299"/>
            <a:ext cx="7375331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Recommendations</a:t>
            </a:r>
          </a:p>
          <a:p>
            <a:pPr algn="l"/>
            <a:endParaRPr lang="en-GB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150E885F-6AF1-3C2D-33EC-6661C7DBD14A}"/>
              </a:ext>
            </a:extLst>
          </p:cNvPr>
          <p:cNvSpPr/>
          <p:nvPr/>
        </p:nvSpPr>
        <p:spPr>
          <a:xfrm>
            <a:off x="3058930" y="1331332"/>
            <a:ext cx="3026140" cy="1090078"/>
          </a:xfrm>
          <a:prstGeom prst="round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3D3C8430-6B4B-907F-99C3-30C515C11850}"/>
              </a:ext>
            </a:extLst>
          </p:cNvPr>
          <p:cNvSpPr/>
          <p:nvPr/>
        </p:nvSpPr>
        <p:spPr>
          <a:xfrm>
            <a:off x="3058930" y="2571750"/>
            <a:ext cx="3026140" cy="1090078"/>
          </a:xfrm>
          <a:prstGeom prst="round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FA7BE6-0283-AD22-19AE-1AE8B3C96B09}"/>
              </a:ext>
            </a:extLst>
          </p:cNvPr>
          <p:cNvSpPr/>
          <p:nvPr/>
        </p:nvSpPr>
        <p:spPr>
          <a:xfrm>
            <a:off x="553794" y="390912"/>
            <a:ext cx="197890" cy="2031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10">
            <a:extLst>
              <a:ext uri="{FF2B5EF4-FFF2-40B4-BE49-F238E27FC236}">
                <a16:creationId xmlns:a16="http://schemas.microsoft.com/office/drawing/2014/main" id="{5BC77B2E-8476-65AA-CFFE-F599F79FA69C}"/>
              </a:ext>
            </a:extLst>
          </p:cNvPr>
          <p:cNvSpPr/>
          <p:nvPr/>
        </p:nvSpPr>
        <p:spPr>
          <a:xfrm>
            <a:off x="3058930" y="3766518"/>
            <a:ext cx="3026140" cy="1090078"/>
          </a:xfrm>
          <a:prstGeom prst="round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01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F871-55DF-A42F-A578-490B5421F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53E31E45-A7CD-73B3-44A2-71B825886F41}"/>
              </a:ext>
            </a:extLst>
          </p:cNvPr>
          <p:cNvSpPr txBox="1">
            <a:spLocks/>
          </p:cNvSpPr>
          <p:nvPr/>
        </p:nvSpPr>
        <p:spPr>
          <a:xfrm>
            <a:off x="804583" y="275299"/>
            <a:ext cx="7375331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Recommendations</a:t>
            </a:r>
          </a:p>
          <a:p>
            <a:pPr algn="l"/>
            <a:endParaRPr lang="en-GB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150E885F-6AF1-3C2D-33EC-6661C7DBD14A}"/>
              </a:ext>
            </a:extLst>
          </p:cNvPr>
          <p:cNvSpPr/>
          <p:nvPr/>
        </p:nvSpPr>
        <p:spPr>
          <a:xfrm>
            <a:off x="3058930" y="1331332"/>
            <a:ext cx="3026140" cy="10900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90000"/>
                    <a:lumOff val="10000"/>
                  </a:schemeClr>
                </a:solidFill>
              </a:rPr>
              <a:t>Increase reserves in </a:t>
            </a:r>
            <a:r>
              <a:rPr lang="en-GB" b="1" dirty="0">
                <a:solidFill>
                  <a:schemeClr val="bg1">
                    <a:lumMod val="90000"/>
                    <a:lumOff val="10000"/>
                  </a:schemeClr>
                </a:solidFill>
              </a:rPr>
              <a:t>early months </a:t>
            </a:r>
            <a:r>
              <a:rPr lang="en-GB" dirty="0">
                <a:solidFill>
                  <a:schemeClr val="bg1">
                    <a:lumMod val="90000"/>
                    <a:lumOff val="10000"/>
                  </a:schemeClr>
                </a:solidFill>
              </a:rPr>
              <a:t>(Jan–Mar) due to higher claims during winter.</a:t>
            </a:r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3D3C8430-6B4B-907F-99C3-30C515C11850}"/>
              </a:ext>
            </a:extLst>
          </p:cNvPr>
          <p:cNvSpPr/>
          <p:nvPr/>
        </p:nvSpPr>
        <p:spPr>
          <a:xfrm>
            <a:off x="3058930" y="2571750"/>
            <a:ext cx="3026140" cy="1090078"/>
          </a:xfrm>
          <a:prstGeom prst="round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FA7BE6-0283-AD22-19AE-1AE8B3C96B09}"/>
              </a:ext>
            </a:extLst>
          </p:cNvPr>
          <p:cNvSpPr/>
          <p:nvPr/>
        </p:nvSpPr>
        <p:spPr>
          <a:xfrm>
            <a:off x="2765366" y="1774788"/>
            <a:ext cx="197890" cy="2031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10">
            <a:extLst>
              <a:ext uri="{FF2B5EF4-FFF2-40B4-BE49-F238E27FC236}">
                <a16:creationId xmlns:a16="http://schemas.microsoft.com/office/drawing/2014/main" id="{5BC77B2E-8476-65AA-CFFE-F599F79FA69C}"/>
              </a:ext>
            </a:extLst>
          </p:cNvPr>
          <p:cNvSpPr/>
          <p:nvPr/>
        </p:nvSpPr>
        <p:spPr>
          <a:xfrm>
            <a:off x="3058930" y="3766518"/>
            <a:ext cx="3026140" cy="1090078"/>
          </a:xfrm>
          <a:prstGeom prst="round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044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5">
            <a:extLst>
              <a:ext uri="{FF2B5EF4-FFF2-40B4-BE49-F238E27FC236}">
                <a16:creationId xmlns:a16="http://schemas.microsoft.com/office/drawing/2014/main" id="{7EB764AE-4298-AF3F-4A65-CD07C46A5F7D}"/>
              </a:ext>
            </a:extLst>
          </p:cNvPr>
          <p:cNvSpPr/>
          <p:nvPr/>
        </p:nvSpPr>
        <p:spPr>
          <a:xfrm>
            <a:off x="7449390" y="2231949"/>
            <a:ext cx="2658188" cy="1221697"/>
          </a:xfrm>
          <a:prstGeom prst="roundRect">
            <a:avLst>
              <a:gd name="adj" fmla="val 30701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solidFill>
                  <a:schemeClr val="bg1"/>
                </a:solidFill>
              </a:rPr>
              <a:t>45 variables </a:t>
            </a:r>
            <a:r>
              <a:rPr lang="en-GB" dirty="0">
                <a:solidFill>
                  <a:schemeClr val="bg1"/>
                </a:solidFill>
              </a:rPr>
              <a:t>covering different aspects of claims</a:t>
            </a:r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BD874AF-87C5-6B63-5B64-FFFF1E375150}"/>
              </a:ext>
            </a:extLst>
          </p:cNvPr>
          <p:cNvSpPr/>
          <p:nvPr/>
        </p:nvSpPr>
        <p:spPr>
          <a:xfrm>
            <a:off x="7449390" y="550279"/>
            <a:ext cx="2658188" cy="1221697"/>
          </a:xfrm>
          <a:prstGeom prst="roundRect">
            <a:avLst>
              <a:gd name="adj" fmla="val 26023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bg1"/>
                </a:solidFill>
              </a:rPr>
              <a:t>Contains </a:t>
            </a:r>
            <a:r>
              <a:rPr lang="en-GB" b="1" dirty="0">
                <a:solidFill>
                  <a:schemeClr val="bg1"/>
                </a:solidFill>
              </a:rPr>
              <a:t>over 12 years </a:t>
            </a:r>
            <a:r>
              <a:rPr lang="en-GB" dirty="0">
                <a:solidFill>
                  <a:schemeClr val="bg1"/>
                </a:solidFill>
              </a:rPr>
              <a:t>of claims data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06AEA8-5C9E-E9EA-B62F-2A2D4CB0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188" y="3697567"/>
            <a:ext cx="4535687" cy="1252255"/>
          </a:xfrm>
        </p:spPr>
        <p:txBody>
          <a:bodyPr/>
          <a:lstStyle/>
          <a:p>
            <a:r>
              <a:rPr lang="en-GB" sz="3600" dirty="0"/>
              <a:t>Dataset Overview &amp; Data Suitability</a:t>
            </a:r>
            <a:endParaRPr lang="en-US" sz="3600" dirty="0"/>
          </a:p>
        </p:txBody>
      </p:sp>
      <p:pic>
        <p:nvPicPr>
          <p:cNvPr id="5" name="Picture 4" descr="A graph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0A37F122-D6B7-FFBF-54A1-EFAD6A00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25" y="308661"/>
            <a:ext cx="6069763" cy="3298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EDBF84A7-33B9-E772-4BC5-B74957AF19F8}"/>
              </a:ext>
            </a:extLst>
          </p:cNvPr>
          <p:cNvSpPr/>
          <p:nvPr/>
        </p:nvSpPr>
        <p:spPr>
          <a:xfrm>
            <a:off x="7576443" y="396955"/>
            <a:ext cx="1754661" cy="1528346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01</a:t>
            </a:r>
          </a:p>
        </p:txBody>
      </p:sp>
      <p:sp>
        <p:nvSpPr>
          <p:cNvPr id="9" name="Freeform: Shape 16">
            <a:extLst>
              <a:ext uri="{FF2B5EF4-FFF2-40B4-BE49-F238E27FC236}">
                <a16:creationId xmlns:a16="http://schemas.microsoft.com/office/drawing/2014/main" id="{BC115528-A964-53C1-C724-7A7B488DDE94}"/>
              </a:ext>
            </a:extLst>
          </p:cNvPr>
          <p:cNvSpPr/>
          <p:nvPr/>
        </p:nvSpPr>
        <p:spPr>
          <a:xfrm>
            <a:off x="7576442" y="2078625"/>
            <a:ext cx="1754661" cy="1528346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01749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F871-55DF-A42F-A578-490B5421F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53E31E45-A7CD-73B3-44A2-71B825886F41}"/>
              </a:ext>
            </a:extLst>
          </p:cNvPr>
          <p:cNvSpPr txBox="1">
            <a:spLocks/>
          </p:cNvSpPr>
          <p:nvPr/>
        </p:nvSpPr>
        <p:spPr>
          <a:xfrm>
            <a:off x="804583" y="275299"/>
            <a:ext cx="7375331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Recommendations</a:t>
            </a:r>
          </a:p>
          <a:p>
            <a:pPr algn="l"/>
            <a:endParaRPr lang="en-GB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150E885F-6AF1-3C2D-33EC-6661C7DBD14A}"/>
              </a:ext>
            </a:extLst>
          </p:cNvPr>
          <p:cNvSpPr/>
          <p:nvPr/>
        </p:nvSpPr>
        <p:spPr>
          <a:xfrm>
            <a:off x="3058930" y="1331332"/>
            <a:ext cx="3026140" cy="1090078"/>
          </a:xfrm>
          <a:prstGeom prst="round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Increase reserves in </a:t>
            </a:r>
            <a:r>
              <a:rPr lang="en-GB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early months 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(Jan–Mar) due to higher claims during winter.</a:t>
            </a:r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3D3C8430-6B4B-907F-99C3-30C515C11850}"/>
              </a:ext>
            </a:extLst>
          </p:cNvPr>
          <p:cNvSpPr/>
          <p:nvPr/>
        </p:nvSpPr>
        <p:spPr>
          <a:xfrm>
            <a:off x="3058930" y="2571750"/>
            <a:ext cx="3026140" cy="10900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90000"/>
                    <a:lumOff val="10000"/>
                  </a:schemeClr>
                </a:solidFill>
              </a:rPr>
              <a:t>Maintain a buffer for </a:t>
            </a:r>
            <a:r>
              <a:rPr lang="en-GB" b="1" dirty="0">
                <a:solidFill>
                  <a:schemeClr val="bg1">
                    <a:lumMod val="90000"/>
                    <a:lumOff val="10000"/>
                  </a:schemeClr>
                </a:solidFill>
              </a:rPr>
              <a:t>peak periods</a:t>
            </a:r>
            <a:r>
              <a:rPr lang="en-GB" dirty="0">
                <a:solidFill>
                  <a:schemeClr val="bg1">
                    <a:lumMod val="90000"/>
                    <a:lumOff val="10000"/>
                  </a:schemeClr>
                </a:solidFill>
              </a:rPr>
              <a:t>, like holidays and winter months.</a:t>
            </a:r>
          </a:p>
        </p:txBody>
      </p:sp>
      <p:sp>
        <p:nvSpPr>
          <p:cNvPr id="3" name="Rectangle: Rounded Corners 10">
            <a:extLst>
              <a:ext uri="{FF2B5EF4-FFF2-40B4-BE49-F238E27FC236}">
                <a16:creationId xmlns:a16="http://schemas.microsoft.com/office/drawing/2014/main" id="{5BC77B2E-8476-65AA-CFFE-F599F79FA69C}"/>
              </a:ext>
            </a:extLst>
          </p:cNvPr>
          <p:cNvSpPr/>
          <p:nvPr/>
        </p:nvSpPr>
        <p:spPr>
          <a:xfrm>
            <a:off x="3058930" y="3766518"/>
            <a:ext cx="3026140" cy="1090078"/>
          </a:xfrm>
          <a:prstGeom prst="round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CB77F38-AA2B-071B-A670-B7E68DB5C2B1}"/>
              </a:ext>
            </a:extLst>
          </p:cNvPr>
          <p:cNvSpPr/>
          <p:nvPr/>
        </p:nvSpPr>
        <p:spPr>
          <a:xfrm>
            <a:off x="2769608" y="3017163"/>
            <a:ext cx="197890" cy="2031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897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F871-55DF-A42F-A578-490B5421F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53E31E45-A7CD-73B3-44A2-71B825886F41}"/>
              </a:ext>
            </a:extLst>
          </p:cNvPr>
          <p:cNvSpPr txBox="1">
            <a:spLocks/>
          </p:cNvSpPr>
          <p:nvPr/>
        </p:nvSpPr>
        <p:spPr>
          <a:xfrm>
            <a:off x="804583" y="275299"/>
            <a:ext cx="7375331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Recommendations</a:t>
            </a:r>
          </a:p>
          <a:p>
            <a:pPr algn="l"/>
            <a:endParaRPr lang="en-GB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FA7BE6-0283-AD22-19AE-1AE8B3C96B09}"/>
              </a:ext>
            </a:extLst>
          </p:cNvPr>
          <p:cNvSpPr/>
          <p:nvPr/>
        </p:nvSpPr>
        <p:spPr>
          <a:xfrm>
            <a:off x="2769608" y="4209974"/>
            <a:ext cx="197890" cy="2031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9">
            <a:extLst>
              <a:ext uri="{FF2B5EF4-FFF2-40B4-BE49-F238E27FC236}">
                <a16:creationId xmlns:a16="http://schemas.microsoft.com/office/drawing/2014/main" id="{F851A0B5-EAF5-19DF-5AD4-C610B8DBB21E}"/>
              </a:ext>
            </a:extLst>
          </p:cNvPr>
          <p:cNvSpPr/>
          <p:nvPr/>
        </p:nvSpPr>
        <p:spPr>
          <a:xfrm>
            <a:off x="3058930" y="1331332"/>
            <a:ext cx="3026140" cy="1090078"/>
          </a:xfrm>
          <a:prstGeom prst="round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Increase reserves in </a:t>
            </a:r>
            <a:r>
              <a:rPr lang="en-GB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early months 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(Jan–Mar) due to higher claims during winter.</a:t>
            </a:r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8A00D6E0-EA09-3E78-8DAE-137624A5C509}"/>
              </a:ext>
            </a:extLst>
          </p:cNvPr>
          <p:cNvSpPr/>
          <p:nvPr/>
        </p:nvSpPr>
        <p:spPr>
          <a:xfrm>
            <a:off x="3058930" y="2571750"/>
            <a:ext cx="3026140" cy="1090078"/>
          </a:xfrm>
          <a:prstGeom prst="round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Maintain a buffer for </a:t>
            </a:r>
            <a:r>
              <a:rPr lang="en-GB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peak periods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 like holidays and winter months.</a:t>
            </a:r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1CCE3D24-A146-1C70-E7A9-49FA585F905D}"/>
              </a:ext>
            </a:extLst>
          </p:cNvPr>
          <p:cNvSpPr/>
          <p:nvPr/>
        </p:nvSpPr>
        <p:spPr>
          <a:xfrm>
            <a:off x="3058930" y="3766518"/>
            <a:ext cx="3026140" cy="10900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90000"/>
                    <a:lumOff val="10000"/>
                  </a:schemeClr>
                </a:solidFill>
              </a:rPr>
              <a:t>Use a dynamic reserving model that adjusts reserves based on </a:t>
            </a:r>
            <a:r>
              <a:rPr lang="en-GB" b="1" dirty="0">
                <a:solidFill>
                  <a:schemeClr val="bg1">
                    <a:lumMod val="90000"/>
                    <a:lumOff val="10000"/>
                  </a:schemeClr>
                </a:solidFill>
              </a:rPr>
              <a:t>monthly trends</a:t>
            </a:r>
            <a:r>
              <a:rPr lang="en-GB" dirty="0">
                <a:solidFill>
                  <a:schemeClr val="bg1">
                    <a:lumMod val="90000"/>
                    <a:lumOff val="1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1591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9B958-C46A-317D-B2C9-581F0F820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33E145-5EF0-F71C-24D7-20A25D8A773E}"/>
              </a:ext>
            </a:extLst>
          </p:cNvPr>
          <p:cNvSpPr/>
          <p:nvPr/>
        </p:nvSpPr>
        <p:spPr>
          <a:xfrm>
            <a:off x="7615111" y="1056037"/>
            <a:ext cx="3057778" cy="1025945"/>
          </a:xfrm>
          <a:prstGeom prst="roundRect">
            <a:avLst>
              <a:gd name="adj" fmla="val 26023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The involvement of third parties </a:t>
            </a:r>
            <a:r>
              <a:rPr lang="en-GB" b="1" dirty="0"/>
              <a:t>significantly</a:t>
            </a:r>
            <a:r>
              <a:rPr lang="en-GB" dirty="0"/>
              <a:t> </a:t>
            </a:r>
            <a:r>
              <a:rPr lang="en-GB" b="1" dirty="0"/>
              <a:t>increases</a:t>
            </a:r>
            <a:r>
              <a:rPr lang="en-GB" dirty="0"/>
              <a:t> incurred claim costs.</a:t>
            </a:r>
          </a:p>
        </p:txBody>
      </p:sp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3A6BBA44-5389-ADE7-0007-A8B5D5613852}"/>
              </a:ext>
            </a:extLst>
          </p:cNvPr>
          <p:cNvSpPr txBox="1">
            <a:spLocks/>
          </p:cNvSpPr>
          <p:nvPr/>
        </p:nvSpPr>
        <p:spPr>
          <a:xfrm>
            <a:off x="804583" y="275299"/>
            <a:ext cx="7375331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Impact of Third-Party Involvement on Incurred Costs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A76317E-19CF-21A0-F2CD-5E9CEA0DBAF8}"/>
              </a:ext>
            </a:extLst>
          </p:cNvPr>
          <p:cNvSpPr/>
          <p:nvPr/>
        </p:nvSpPr>
        <p:spPr>
          <a:xfrm>
            <a:off x="7750252" y="949004"/>
            <a:ext cx="1754661" cy="1240013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01</a:t>
            </a:r>
          </a:p>
        </p:txBody>
      </p:sp>
      <p:sp>
        <p:nvSpPr>
          <p:cNvPr id="48" name="Rectangle: Rounded Corners 6">
            <a:extLst>
              <a:ext uri="{FF2B5EF4-FFF2-40B4-BE49-F238E27FC236}">
                <a16:creationId xmlns:a16="http://schemas.microsoft.com/office/drawing/2014/main" id="{8A328132-CA0A-AEAB-69D8-5B3113BEE8A5}"/>
              </a:ext>
            </a:extLst>
          </p:cNvPr>
          <p:cNvSpPr/>
          <p:nvPr/>
        </p:nvSpPr>
        <p:spPr>
          <a:xfrm>
            <a:off x="7615111" y="2441511"/>
            <a:ext cx="3057778" cy="1025945"/>
          </a:xfrm>
          <a:prstGeom prst="roundRect">
            <a:avLst>
              <a:gd name="adj" fmla="val 26023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00" dirty="0">
                <a:solidFill>
                  <a:schemeClr val="bg1"/>
                </a:solidFill>
              </a:rPr>
              <a:t>Factors such as </a:t>
            </a:r>
            <a:r>
              <a:rPr lang="en-GB" sz="1300" b="1" dirty="0">
                <a:solidFill>
                  <a:schemeClr val="bg1"/>
                </a:solidFill>
              </a:rPr>
              <a:t>increased liability</a:t>
            </a:r>
            <a:r>
              <a:rPr lang="en-GB" sz="1300" dirty="0">
                <a:solidFill>
                  <a:schemeClr val="bg1"/>
                </a:solidFill>
              </a:rPr>
              <a:t>, </a:t>
            </a:r>
            <a:r>
              <a:rPr lang="en-GB" sz="1300" b="1" dirty="0">
                <a:solidFill>
                  <a:schemeClr val="bg1"/>
                </a:solidFill>
              </a:rPr>
              <a:t>litigation</a:t>
            </a:r>
            <a:r>
              <a:rPr lang="en-GB" sz="1300" dirty="0">
                <a:solidFill>
                  <a:schemeClr val="bg1"/>
                </a:solidFill>
              </a:rPr>
              <a:t>, or </a:t>
            </a:r>
            <a:r>
              <a:rPr lang="en-GB" sz="1300" b="1" dirty="0">
                <a:solidFill>
                  <a:schemeClr val="bg1"/>
                </a:solidFill>
              </a:rPr>
              <a:t>compensating multiple individuals </a:t>
            </a:r>
            <a:r>
              <a:rPr lang="en-GB" sz="1300" dirty="0">
                <a:solidFill>
                  <a:schemeClr val="bg1"/>
                </a:solidFill>
              </a:rPr>
              <a:t>contribute to higher costs.</a:t>
            </a:r>
            <a:endParaRPr lang="en-GB" sz="1300" dirty="0"/>
          </a:p>
        </p:txBody>
      </p:sp>
      <p:sp>
        <p:nvSpPr>
          <p:cNvPr id="49" name="Freeform: Shape 2">
            <a:extLst>
              <a:ext uri="{FF2B5EF4-FFF2-40B4-BE49-F238E27FC236}">
                <a16:creationId xmlns:a16="http://schemas.microsoft.com/office/drawing/2014/main" id="{42D4BBC1-A51A-8C83-085B-D14B1FE7D4B6}"/>
              </a:ext>
            </a:extLst>
          </p:cNvPr>
          <p:cNvSpPr/>
          <p:nvPr/>
        </p:nvSpPr>
        <p:spPr>
          <a:xfrm>
            <a:off x="7750252" y="2308983"/>
            <a:ext cx="1754661" cy="1240013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02</a:t>
            </a:r>
          </a:p>
        </p:txBody>
      </p:sp>
      <p:sp>
        <p:nvSpPr>
          <p:cNvPr id="50" name="Rectangle: Rounded Corners 6">
            <a:extLst>
              <a:ext uri="{FF2B5EF4-FFF2-40B4-BE49-F238E27FC236}">
                <a16:creationId xmlns:a16="http://schemas.microsoft.com/office/drawing/2014/main" id="{2A8E3BF6-B413-8B3D-DF2F-7F1BC3C4E262}"/>
              </a:ext>
            </a:extLst>
          </p:cNvPr>
          <p:cNvSpPr/>
          <p:nvPr/>
        </p:nvSpPr>
        <p:spPr>
          <a:xfrm>
            <a:off x="7615111" y="3780358"/>
            <a:ext cx="3057778" cy="1025945"/>
          </a:xfrm>
          <a:prstGeom prst="roundRect">
            <a:avLst>
              <a:gd name="adj" fmla="val 26023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The largest jump in costs is observed when </a:t>
            </a:r>
            <a:r>
              <a:rPr lang="en-GB" b="1" dirty="0"/>
              <a:t>three or more </a:t>
            </a:r>
            <a:r>
              <a:rPr lang="en-GB" dirty="0"/>
              <a:t>third parties are involved in the claim.</a:t>
            </a:r>
          </a:p>
        </p:txBody>
      </p:sp>
      <p:sp>
        <p:nvSpPr>
          <p:cNvPr id="51" name="Freeform: Shape 2">
            <a:extLst>
              <a:ext uri="{FF2B5EF4-FFF2-40B4-BE49-F238E27FC236}">
                <a16:creationId xmlns:a16="http://schemas.microsoft.com/office/drawing/2014/main" id="{79430112-6D8A-CBA1-A7F9-C1917D9C11FA}"/>
              </a:ext>
            </a:extLst>
          </p:cNvPr>
          <p:cNvSpPr/>
          <p:nvPr/>
        </p:nvSpPr>
        <p:spPr>
          <a:xfrm>
            <a:off x="7750252" y="3668545"/>
            <a:ext cx="1754661" cy="1240013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03</a:t>
            </a:r>
          </a:p>
        </p:txBody>
      </p:sp>
      <p:pic>
        <p:nvPicPr>
          <p:cNvPr id="53" name="Picture 5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6ED2E13-A6F7-181C-A0B6-8B7988FE5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0" y="1284561"/>
            <a:ext cx="4799428" cy="34164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73553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9B958-C46A-317D-B2C9-581F0F820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33E145-5EF0-F71C-24D7-20A25D8A773E}"/>
              </a:ext>
            </a:extLst>
          </p:cNvPr>
          <p:cNvSpPr/>
          <p:nvPr/>
        </p:nvSpPr>
        <p:spPr>
          <a:xfrm>
            <a:off x="5080201" y="1056037"/>
            <a:ext cx="3057778" cy="1025945"/>
          </a:xfrm>
          <a:prstGeom prst="roundRect">
            <a:avLst>
              <a:gd name="adj" fmla="val 26023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The involvement of third parties </a:t>
            </a:r>
            <a:r>
              <a:rPr lang="en-GB" b="1" dirty="0"/>
              <a:t>significantly</a:t>
            </a:r>
            <a:r>
              <a:rPr lang="en-GB" dirty="0"/>
              <a:t> </a:t>
            </a:r>
            <a:r>
              <a:rPr lang="en-GB" b="1" dirty="0"/>
              <a:t>increases</a:t>
            </a:r>
            <a:r>
              <a:rPr lang="en-GB" dirty="0"/>
              <a:t> incurred claim costs.</a:t>
            </a:r>
          </a:p>
        </p:txBody>
      </p:sp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3A6BBA44-5389-ADE7-0007-A8B5D5613852}"/>
              </a:ext>
            </a:extLst>
          </p:cNvPr>
          <p:cNvSpPr txBox="1">
            <a:spLocks/>
          </p:cNvSpPr>
          <p:nvPr/>
        </p:nvSpPr>
        <p:spPr>
          <a:xfrm>
            <a:off x="804583" y="275299"/>
            <a:ext cx="7375331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Impact of Third-Party Involvement on Incurred Costs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A76317E-19CF-21A0-F2CD-5E9CEA0DBAF8}"/>
              </a:ext>
            </a:extLst>
          </p:cNvPr>
          <p:cNvSpPr/>
          <p:nvPr/>
        </p:nvSpPr>
        <p:spPr>
          <a:xfrm>
            <a:off x="7750252" y="949004"/>
            <a:ext cx="1754661" cy="1240013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01</a:t>
            </a:r>
          </a:p>
        </p:txBody>
      </p:sp>
      <p:sp>
        <p:nvSpPr>
          <p:cNvPr id="48" name="Rectangle: Rounded Corners 6">
            <a:extLst>
              <a:ext uri="{FF2B5EF4-FFF2-40B4-BE49-F238E27FC236}">
                <a16:creationId xmlns:a16="http://schemas.microsoft.com/office/drawing/2014/main" id="{8A328132-CA0A-AEAB-69D8-5B3113BEE8A5}"/>
              </a:ext>
            </a:extLst>
          </p:cNvPr>
          <p:cNvSpPr/>
          <p:nvPr/>
        </p:nvSpPr>
        <p:spPr>
          <a:xfrm>
            <a:off x="7615111" y="2441511"/>
            <a:ext cx="3057778" cy="1025945"/>
          </a:xfrm>
          <a:prstGeom prst="roundRect">
            <a:avLst>
              <a:gd name="adj" fmla="val 26023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00" dirty="0">
                <a:solidFill>
                  <a:schemeClr val="bg1"/>
                </a:solidFill>
              </a:rPr>
              <a:t>Factors such as </a:t>
            </a:r>
            <a:r>
              <a:rPr lang="en-GB" sz="1300" b="1" dirty="0">
                <a:solidFill>
                  <a:schemeClr val="bg1"/>
                </a:solidFill>
              </a:rPr>
              <a:t>increased </a:t>
            </a:r>
          </a:p>
          <a:p>
            <a:r>
              <a:rPr lang="en-GB" sz="1300" b="1" dirty="0">
                <a:solidFill>
                  <a:schemeClr val="bg1"/>
                </a:solidFill>
              </a:rPr>
              <a:t>liability</a:t>
            </a:r>
            <a:r>
              <a:rPr lang="en-GB" sz="1300" dirty="0">
                <a:solidFill>
                  <a:schemeClr val="bg1"/>
                </a:solidFill>
              </a:rPr>
              <a:t>, </a:t>
            </a:r>
            <a:r>
              <a:rPr lang="en-GB" sz="1300" b="1" dirty="0">
                <a:solidFill>
                  <a:schemeClr val="bg1"/>
                </a:solidFill>
              </a:rPr>
              <a:t>litigation</a:t>
            </a:r>
            <a:r>
              <a:rPr lang="en-GB" sz="1300" dirty="0">
                <a:solidFill>
                  <a:schemeClr val="bg1"/>
                </a:solidFill>
              </a:rPr>
              <a:t>, or </a:t>
            </a:r>
            <a:r>
              <a:rPr lang="en-GB" sz="1300" b="1" dirty="0">
                <a:solidFill>
                  <a:schemeClr val="bg1"/>
                </a:solidFill>
              </a:rPr>
              <a:t>compensating multiple individuals </a:t>
            </a:r>
            <a:r>
              <a:rPr lang="en-GB" sz="1300" dirty="0">
                <a:solidFill>
                  <a:schemeClr val="bg1"/>
                </a:solidFill>
              </a:rPr>
              <a:t>contribute to higher costs.</a:t>
            </a:r>
            <a:endParaRPr lang="en-GB" sz="1300" dirty="0"/>
          </a:p>
        </p:txBody>
      </p:sp>
      <p:sp>
        <p:nvSpPr>
          <p:cNvPr id="49" name="Freeform: Shape 2">
            <a:extLst>
              <a:ext uri="{FF2B5EF4-FFF2-40B4-BE49-F238E27FC236}">
                <a16:creationId xmlns:a16="http://schemas.microsoft.com/office/drawing/2014/main" id="{42D4BBC1-A51A-8C83-085B-D14B1FE7D4B6}"/>
              </a:ext>
            </a:extLst>
          </p:cNvPr>
          <p:cNvSpPr/>
          <p:nvPr/>
        </p:nvSpPr>
        <p:spPr>
          <a:xfrm>
            <a:off x="7750252" y="2308983"/>
            <a:ext cx="1754661" cy="1240013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02</a:t>
            </a:r>
          </a:p>
        </p:txBody>
      </p:sp>
      <p:sp>
        <p:nvSpPr>
          <p:cNvPr id="50" name="Rectangle: Rounded Corners 6">
            <a:extLst>
              <a:ext uri="{FF2B5EF4-FFF2-40B4-BE49-F238E27FC236}">
                <a16:creationId xmlns:a16="http://schemas.microsoft.com/office/drawing/2014/main" id="{2A8E3BF6-B413-8B3D-DF2F-7F1BC3C4E262}"/>
              </a:ext>
            </a:extLst>
          </p:cNvPr>
          <p:cNvSpPr/>
          <p:nvPr/>
        </p:nvSpPr>
        <p:spPr>
          <a:xfrm>
            <a:off x="7615111" y="3780358"/>
            <a:ext cx="3057778" cy="1025945"/>
          </a:xfrm>
          <a:prstGeom prst="roundRect">
            <a:avLst>
              <a:gd name="adj" fmla="val 26023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The largest jump in costs is observed when </a:t>
            </a:r>
            <a:r>
              <a:rPr lang="en-GB" b="1" dirty="0"/>
              <a:t>three or more </a:t>
            </a:r>
            <a:r>
              <a:rPr lang="en-GB" dirty="0"/>
              <a:t>third parties are involved in the claim.</a:t>
            </a:r>
          </a:p>
        </p:txBody>
      </p:sp>
      <p:sp>
        <p:nvSpPr>
          <p:cNvPr id="51" name="Freeform: Shape 2">
            <a:extLst>
              <a:ext uri="{FF2B5EF4-FFF2-40B4-BE49-F238E27FC236}">
                <a16:creationId xmlns:a16="http://schemas.microsoft.com/office/drawing/2014/main" id="{79430112-6D8A-CBA1-A7F9-C1917D9C11FA}"/>
              </a:ext>
            </a:extLst>
          </p:cNvPr>
          <p:cNvSpPr/>
          <p:nvPr/>
        </p:nvSpPr>
        <p:spPr>
          <a:xfrm>
            <a:off x="7750252" y="3668545"/>
            <a:ext cx="1754661" cy="1240013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03</a:t>
            </a:r>
          </a:p>
        </p:txBody>
      </p:sp>
      <p:pic>
        <p:nvPicPr>
          <p:cNvPr id="53" name="Picture 5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6ED2E13-A6F7-181C-A0B6-8B7988FE5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82" y="1496291"/>
            <a:ext cx="4501986" cy="3204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14412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9B958-C46A-317D-B2C9-581F0F820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33E145-5EF0-F71C-24D7-20A25D8A773E}"/>
              </a:ext>
            </a:extLst>
          </p:cNvPr>
          <p:cNvSpPr/>
          <p:nvPr/>
        </p:nvSpPr>
        <p:spPr>
          <a:xfrm>
            <a:off x="7615111" y="1054286"/>
            <a:ext cx="3057778" cy="1025945"/>
          </a:xfrm>
          <a:prstGeom prst="roundRect">
            <a:avLst>
              <a:gd name="adj" fmla="val 26023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The involvement of third parties </a:t>
            </a:r>
            <a:r>
              <a:rPr lang="en-GB" b="1" dirty="0"/>
              <a:t>significantly</a:t>
            </a:r>
            <a:r>
              <a:rPr lang="en-GB" dirty="0"/>
              <a:t> </a:t>
            </a:r>
            <a:r>
              <a:rPr lang="en-GB" b="1" dirty="0"/>
              <a:t>increases</a:t>
            </a:r>
            <a:r>
              <a:rPr lang="en-GB" dirty="0"/>
              <a:t> incurred claim costs.</a:t>
            </a:r>
          </a:p>
        </p:txBody>
      </p:sp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3A6BBA44-5389-ADE7-0007-A8B5D5613852}"/>
              </a:ext>
            </a:extLst>
          </p:cNvPr>
          <p:cNvSpPr txBox="1">
            <a:spLocks/>
          </p:cNvSpPr>
          <p:nvPr/>
        </p:nvSpPr>
        <p:spPr>
          <a:xfrm>
            <a:off x="804583" y="275299"/>
            <a:ext cx="7375331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Impact of Third-Party Involvement on Incurred Costs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A76317E-19CF-21A0-F2CD-5E9CEA0DBAF8}"/>
              </a:ext>
            </a:extLst>
          </p:cNvPr>
          <p:cNvSpPr/>
          <p:nvPr/>
        </p:nvSpPr>
        <p:spPr>
          <a:xfrm>
            <a:off x="7750252" y="949004"/>
            <a:ext cx="1754661" cy="1240013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01</a:t>
            </a:r>
          </a:p>
        </p:txBody>
      </p:sp>
      <p:sp>
        <p:nvSpPr>
          <p:cNvPr id="48" name="Rectangle: Rounded Corners 6">
            <a:extLst>
              <a:ext uri="{FF2B5EF4-FFF2-40B4-BE49-F238E27FC236}">
                <a16:creationId xmlns:a16="http://schemas.microsoft.com/office/drawing/2014/main" id="{8A328132-CA0A-AEAB-69D8-5B3113BEE8A5}"/>
              </a:ext>
            </a:extLst>
          </p:cNvPr>
          <p:cNvSpPr/>
          <p:nvPr/>
        </p:nvSpPr>
        <p:spPr>
          <a:xfrm>
            <a:off x="5001220" y="2417322"/>
            <a:ext cx="3057778" cy="1025945"/>
          </a:xfrm>
          <a:prstGeom prst="roundRect">
            <a:avLst>
              <a:gd name="adj" fmla="val 26023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00" dirty="0">
                <a:solidFill>
                  <a:schemeClr val="bg1"/>
                </a:solidFill>
              </a:rPr>
              <a:t>Factors such as </a:t>
            </a:r>
            <a:r>
              <a:rPr lang="en-GB" sz="1300" b="1" dirty="0">
                <a:solidFill>
                  <a:schemeClr val="bg1"/>
                </a:solidFill>
              </a:rPr>
              <a:t>increased </a:t>
            </a:r>
          </a:p>
          <a:p>
            <a:r>
              <a:rPr lang="en-GB" sz="1300" b="1" dirty="0">
                <a:solidFill>
                  <a:schemeClr val="bg1"/>
                </a:solidFill>
              </a:rPr>
              <a:t>liability</a:t>
            </a:r>
            <a:r>
              <a:rPr lang="en-GB" sz="1300" dirty="0">
                <a:solidFill>
                  <a:schemeClr val="bg1"/>
                </a:solidFill>
              </a:rPr>
              <a:t>, </a:t>
            </a:r>
            <a:r>
              <a:rPr lang="en-GB" sz="1300" b="1" dirty="0">
                <a:solidFill>
                  <a:schemeClr val="bg1"/>
                </a:solidFill>
              </a:rPr>
              <a:t>litigation</a:t>
            </a:r>
            <a:r>
              <a:rPr lang="en-GB" sz="1300" dirty="0">
                <a:solidFill>
                  <a:schemeClr val="bg1"/>
                </a:solidFill>
              </a:rPr>
              <a:t>, or </a:t>
            </a:r>
            <a:r>
              <a:rPr lang="en-GB" sz="1300" b="1" dirty="0">
                <a:solidFill>
                  <a:schemeClr val="bg1"/>
                </a:solidFill>
              </a:rPr>
              <a:t>compensating multiple individuals </a:t>
            </a:r>
            <a:r>
              <a:rPr lang="en-GB" sz="1300" dirty="0">
                <a:solidFill>
                  <a:schemeClr val="bg1"/>
                </a:solidFill>
              </a:rPr>
              <a:t>contribute to higher costs.</a:t>
            </a:r>
            <a:endParaRPr lang="en-GB" sz="1300" dirty="0"/>
          </a:p>
        </p:txBody>
      </p:sp>
      <p:sp>
        <p:nvSpPr>
          <p:cNvPr id="49" name="Freeform: Shape 2">
            <a:extLst>
              <a:ext uri="{FF2B5EF4-FFF2-40B4-BE49-F238E27FC236}">
                <a16:creationId xmlns:a16="http://schemas.microsoft.com/office/drawing/2014/main" id="{42D4BBC1-A51A-8C83-085B-D14B1FE7D4B6}"/>
              </a:ext>
            </a:extLst>
          </p:cNvPr>
          <p:cNvSpPr/>
          <p:nvPr/>
        </p:nvSpPr>
        <p:spPr>
          <a:xfrm>
            <a:off x="7750252" y="2308983"/>
            <a:ext cx="1754661" cy="1240013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02</a:t>
            </a:r>
          </a:p>
        </p:txBody>
      </p:sp>
      <p:sp>
        <p:nvSpPr>
          <p:cNvPr id="50" name="Rectangle: Rounded Corners 6">
            <a:extLst>
              <a:ext uri="{FF2B5EF4-FFF2-40B4-BE49-F238E27FC236}">
                <a16:creationId xmlns:a16="http://schemas.microsoft.com/office/drawing/2014/main" id="{2A8E3BF6-B413-8B3D-DF2F-7F1BC3C4E262}"/>
              </a:ext>
            </a:extLst>
          </p:cNvPr>
          <p:cNvSpPr/>
          <p:nvPr/>
        </p:nvSpPr>
        <p:spPr>
          <a:xfrm>
            <a:off x="7615111" y="3780358"/>
            <a:ext cx="3057778" cy="1025945"/>
          </a:xfrm>
          <a:prstGeom prst="roundRect">
            <a:avLst>
              <a:gd name="adj" fmla="val 26023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The largest jump in costs is observed when </a:t>
            </a:r>
            <a:r>
              <a:rPr lang="en-GB" b="1" dirty="0"/>
              <a:t>three or more </a:t>
            </a:r>
            <a:r>
              <a:rPr lang="en-GB" dirty="0"/>
              <a:t>third parties are involved in the claim.</a:t>
            </a:r>
          </a:p>
        </p:txBody>
      </p:sp>
      <p:sp>
        <p:nvSpPr>
          <p:cNvPr id="51" name="Freeform: Shape 2">
            <a:extLst>
              <a:ext uri="{FF2B5EF4-FFF2-40B4-BE49-F238E27FC236}">
                <a16:creationId xmlns:a16="http://schemas.microsoft.com/office/drawing/2014/main" id="{79430112-6D8A-CBA1-A7F9-C1917D9C11FA}"/>
              </a:ext>
            </a:extLst>
          </p:cNvPr>
          <p:cNvSpPr/>
          <p:nvPr/>
        </p:nvSpPr>
        <p:spPr>
          <a:xfrm>
            <a:off x="7750252" y="3668545"/>
            <a:ext cx="1754661" cy="1240013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03</a:t>
            </a:r>
          </a:p>
        </p:txBody>
      </p:sp>
      <p:pic>
        <p:nvPicPr>
          <p:cNvPr id="53" name="Picture 5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6ED2E13-A6F7-181C-A0B6-8B7988FE5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82" y="1496291"/>
            <a:ext cx="4501986" cy="3204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61167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9B958-C46A-317D-B2C9-581F0F820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33E145-5EF0-F71C-24D7-20A25D8A773E}"/>
              </a:ext>
            </a:extLst>
          </p:cNvPr>
          <p:cNvSpPr/>
          <p:nvPr/>
        </p:nvSpPr>
        <p:spPr>
          <a:xfrm>
            <a:off x="7615111" y="1054286"/>
            <a:ext cx="3057778" cy="1025945"/>
          </a:xfrm>
          <a:prstGeom prst="roundRect">
            <a:avLst>
              <a:gd name="adj" fmla="val 26023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The involvement of third parties </a:t>
            </a:r>
            <a:r>
              <a:rPr lang="en-GB" b="1" dirty="0"/>
              <a:t>significantly</a:t>
            </a:r>
            <a:r>
              <a:rPr lang="en-GB" dirty="0"/>
              <a:t> </a:t>
            </a:r>
            <a:r>
              <a:rPr lang="en-GB" b="1" dirty="0"/>
              <a:t>increases</a:t>
            </a:r>
            <a:r>
              <a:rPr lang="en-GB" dirty="0"/>
              <a:t> incurred claim costs.</a:t>
            </a:r>
          </a:p>
        </p:txBody>
      </p:sp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3A6BBA44-5389-ADE7-0007-A8B5D5613852}"/>
              </a:ext>
            </a:extLst>
          </p:cNvPr>
          <p:cNvSpPr txBox="1">
            <a:spLocks/>
          </p:cNvSpPr>
          <p:nvPr/>
        </p:nvSpPr>
        <p:spPr>
          <a:xfrm>
            <a:off x="804583" y="275299"/>
            <a:ext cx="7375331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Impact of Third-Party Involvement on Incurred Costs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A76317E-19CF-21A0-F2CD-5E9CEA0DBAF8}"/>
              </a:ext>
            </a:extLst>
          </p:cNvPr>
          <p:cNvSpPr/>
          <p:nvPr/>
        </p:nvSpPr>
        <p:spPr>
          <a:xfrm>
            <a:off x="7750252" y="949004"/>
            <a:ext cx="1754661" cy="1240013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01</a:t>
            </a:r>
          </a:p>
        </p:txBody>
      </p:sp>
      <p:sp>
        <p:nvSpPr>
          <p:cNvPr id="48" name="Rectangle: Rounded Corners 6">
            <a:extLst>
              <a:ext uri="{FF2B5EF4-FFF2-40B4-BE49-F238E27FC236}">
                <a16:creationId xmlns:a16="http://schemas.microsoft.com/office/drawing/2014/main" id="{8A328132-CA0A-AEAB-69D8-5B3113BEE8A5}"/>
              </a:ext>
            </a:extLst>
          </p:cNvPr>
          <p:cNvSpPr/>
          <p:nvPr/>
        </p:nvSpPr>
        <p:spPr>
          <a:xfrm>
            <a:off x="7615111" y="2416016"/>
            <a:ext cx="3057778" cy="1025945"/>
          </a:xfrm>
          <a:prstGeom prst="roundRect">
            <a:avLst>
              <a:gd name="adj" fmla="val 26023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00" dirty="0">
                <a:solidFill>
                  <a:schemeClr val="bg1"/>
                </a:solidFill>
              </a:rPr>
              <a:t>Factors such as </a:t>
            </a:r>
            <a:r>
              <a:rPr lang="en-GB" sz="1300" b="1" dirty="0">
                <a:solidFill>
                  <a:schemeClr val="bg1"/>
                </a:solidFill>
              </a:rPr>
              <a:t>increased </a:t>
            </a:r>
          </a:p>
          <a:p>
            <a:r>
              <a:rPr lang="en-GB" sz="1300" b="1" dirty="0">
                <a:solidFill>
                  <a:schemeClr val="bg1"/>
                </a:solidFill>
              </a:rPr>
              <a:t>liability</a:t>
            </a:r>
            <a:r>
              <a:rPr lang="en-GB" sz="1300" dirty="0">
                <a:solidFill>
                  <a:schemeClr val="bg1"/>
                </a:solidFill>
              </a:rPr>
              <a:t>, </a:t>
            </a:r>
            <a:r>
              <a:rPr lang="en-GB" sz="1300" b="1" dirty="0">
                <a:solidFill>
                  <a:schemeClr val="bg1"/>
                </a:solidFill>
              </a:rPr>
              <a:t>litigation</a:t>
            </a:r>
            <a:r>
              <a:rPr lang="en-GB" sz="1300" dirty="0">
                <a:solidFill>
                  <a:schemeClr val="bg1"/>
                </a:solidFill>
              </a:rPr>
              <a:t>, or </a:t>
            </a:r>
            <a:r>
              <a:rPr lang="en-GB" sz="1300" b="1" dirty="0">
                <a:solidFill>
                  <a:schemeClr val="bg1"/>
                </a:solidFill>
              </a:rPr>
              <a:t>compensating multiple individuals </a:t>
            </a:r>
            <a:r>
              <a:rPr lang="en-GB" sz="1300" dirty="0">
                <a:solidFill>
                  <a:schemeClr val="bg1"/>
                </a:solidFill>
              </a:rPr>
              <a:t>contribute to higher costs.</a:t>
            </a:r>
            <a:endParaRPr lang="en-GB" sz="1300" dirty="0"/>
          </a:p>
        </p:txBody>
      </p:sp>
      <p:sp>
        <p:nvSpPr>
          <p:cNvPr id="49" name="Freeform: Shape 2">
            <a:extLst>
              <a:ext uri="{FF2B5EF4-FFF2-40B4-BE49-F238E27FC236}">
                <a16:creationId xmlns:a16="http://schemas.microsoft.com/office/drawing/2014/main" id="{42D4BBC1-A51A-8C83-085B-D14B1FE7D4B6}"/>
              </a:ext>
            </a:extLst>
          </p:cNvPr>
          <p:cNvSpPr/>
          <p:nvPr/>
        </p:nvSpPr>
        <p:spPr>
          <a:xfrm>
            <a:off x="7750252" y="2308983"/>
            <a:ext cx="1754661" cy="1240013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02</a:t>
            </a:r>
          </a:p>
        </p:txBody>
      </p:sp>
      <p:sp>
        <p:nvSpPr>
          <p:cNvPr id="50" name="Rectangle: Rounded Corners 6">
            <a:extLst>
              <a:ext uri="{FF2B5EF4-FFF2-40B4-BE49-F238E27FC236}">
                <a16:creationId xmlns:a16="http://schemas.microsoft.com/office/drawing/2014/main" id="{2A8E3BF6-B413-8B3D-DF2F-7F1BC3C4E262}"/>
              </a:ext>
            </a:extLst>
          </p:cNvPr>
          <p:cNvSpPr/>
          <p:nvPr/>
        </p:nvSpPr>
        <p:spPr>
          <a:xfrm>
            <a:off x="5122136" y="3775578"/>
            <a:ext cx="3057778" cy="1025945"/>
          </a:xfrm>
          <a:prstGeom prst="roundRect">
            <a:avLst>
              <a:gd name="adj" fmla="val 26023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The largest jump in costs is observed when </a:t>
            </a:r>
            <a:r>
              <a:rPr lang="en-GB" b="1" dirty="0"/>
              <a:t>three or more </a:t>
            </a:r>
            <a:r>
              <a:rPr lang="en-GB" dirty="0"/>
              <a:t>third parties are involved in the claim.</a:t>
            </a:r>
          </a:p>
        </p:txBody>
      </p:sp>
      <p:sp>
        <p:nvSpPr>
          <p:cNvPr id="51" name="Freeform: Shape 2">
            <a:extLst>
              <a:ext uri="{FF2B5EF4-FFF2-40B4-BE49-F238E27FC236}">
                <a16:creationId xmlns:a16="http://schemas.microsoft.com/office/drawing/2014/main" id="{79430112-6D8A-CBA1-A7F9-C1917D9C11FA}"/>
              </a:ext>
            </a:extLst>
          </p:cNvPr>
          <p:cNvSpPr/>
          <p:nvPr/>
        </p:nvSpPr>
        <p:spPr>
          <a:xfrm>
            <a:off x="7750252" y="3668545"/>
            <a:ext cx="1754661" cy="1240013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03</a:t>
            </a:r>
          </a:p>
        </p:txBody>
      </p:sp>
      <p:pic>
        <p:nvPicPr>
          <p:cNvPr id="53" name="Picture 5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6ED2E13-A6F7-181C-A0B6-8B7988FE5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82" y="1496291"/>
            <a:ext cx="4501986" cy="3204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33E008-2E7F-ADE2-4009-AB754C4B681E}"/>
              </a:ext>
            </a:extLst>
          </p:cNvPr>
          <p:cNvSpPr/>
          <p:nvPr/>
        </p:nvSpPr>
        <p:spPr>
          <a:xfrm>
            <a:off x="2463182" y="3268717"/>
            <a:ext cx="273269" cy="12192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251815-DC8D-569F-7801-E03B9B7F9D39}"/>
              </a:ext>
            </a:extLst>
          </p:cNvPr>
          <p:cNvSpPr/>
          <p:nvPr/>
        </p:nvSpPr>
        <p:spPr>
          <a:xfrm>
            <a:off x="2084779" y="3548995"/>
            <a:ext cx="273269" cy="938921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545DEA-B3AB-70D7-B2D1-147AA38C137D}"/>
              </a:ext>
            </a:extLst>
          </p:cNvPr>
          <p:cNvSpPr/>
          <p:nvPr/>
        </p:nvSpPr>
        <p:spPr>
          <a:xfrm>
            <a:off x="2841585" y="2273576"/>
            <a:ext cx="288965" cy="221434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1D31F8-8BC9-D110-FAF7-92EB68D8114E}"/>
              </a:ext>
            </a:extLst>
          </p:cNvPr>
          <p:cNvSpPr/>
          <p:nvPr/>
        </p:nvSpPr>
        <p:spPr>
          <a:xfrm>
            <a:off x="3225054" y="3089275"/>
            <a:ext cx="288965" cy="1398641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36EB2D-E29E-E480-51ED-A49772C861E0}"/>
              </a:ext>
            </a:extLst>
          </p:cNvPr>
          <p:cNvSpPr/>
          <p:nvPr/>
        </p:nvSpPr>
        <p:spPr>
          <a:xfrm>
            <a:off x="3626032" y="1895475"/>
            <a:ext cx="263343" cy="2592441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83DEB0-393F-B6D4-DC23-0645E89A1C5A}"/>
              </a:ext>
            </a:extLst>
          </p:cNvPr>
          <p:cNvSpPr/>
          <p:nvPr/>
        </p:nvSpPr>
        <p:spPr>
          <a:xfrm>
            <a:off x="4001388" y="3387725"/>
            <a:ext cx="288965" cy="1100191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46CA6B-BE1E-C417-6604-630579831CB1}"/>
              </a:ext>
            </a:extLst>
          </p:cNvPr>
          <p:cNvSpPr/>
          <p:nvPr/>
        </p:nvSpPr>
        <p:spPr>
          <a:xfrm>
            <a:off x="4384857" y="2879725"/>
            <a:ext cx="288965" cy="1608191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02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9B958-C46A-317D-B2C9-581F0F820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">
            <a:extLst>
              <a:ext uri="{FF2B5EF4-FFF2-40B4-BE49-F238E27FC236}">
                <a16:creationId xmlns:a16="http://schemas.microsoft.com/office/drawing/2014/main" id="{8152FF06-C4FB-ADB5-5588-AD5640CBEF0A}"/>
              </a:ext>
            </a:extLst>
          </p:cNvPr>
          <p:cNvSpPr/>
          <p:nvPr/>
        </p:nvSpPr>
        <p:spPr>
          <a:xfrm>
            <a:off x="6325071" y="-2153914"/>
            <a:ext cx="2172901" cy="2689626"/>
          </a:xfrm>
          <a:prstGeom prst="roundRect">
            <a:avLst>
              <a:gd name="adj" fmla="val 26023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  <a:p>
            <a:r>
              <a:rPr lang="en-GB" dirty="0"/>
              <a:t>Despite being </a:t>
            </a:r>
            <a:r>
              <a:rPr lang="en-GB" b="1" dirty="0"/>
              <a:t>less frequent</a:t>
            </a:r>
            <a:r>
              <a:rPr lang="en-GB" dirty="0"/>
              <a:t>, claims with </a:t>
            </a:r>
            <a:r>
              <a:rPr lang="en-GB" b="1" dirty="0"/>
              <a:t>three or more </a:t>
            </a:r>
            <a:r>
              <a:rPr lang="en-GB" dirty="0"/>
              <a:t>third-parties bring </a:t>
            </a:r>
            <a:r>
              <a:rPr lang="en-GB" b="1" dirty="0"/>
              <a:t>significantly higher </a:t>
            </a:r>
            <a:r>
              <a:rPr lang="en-GB" dirty="0"/>
              <a:t>costs, making them essential for </a:t>
            </a:r>
            <a:r>
              <a:rPr lang="en-GB" b="1" dirty="0"/>
              <a:t>accurate reserving decisions</a:t>
            </a:r>
          </a:p>
        </p:txBody>
      </p:sp>
      <p:sp>
        <p:nvSpPr>
          <p:cNvPr id="8" name="Freeform: Shape 2">
            <a:extLst>
              <a:ext uri="{FF2B5EF4-FFF2-40B4-BE49-F238E27FC236}">
                <a16:creationId xmlns:a16="http://schemas.microsoft.com/office/drawing/2014/main" id="{FDA4F3A7-E54D-23EB-31F0-69C2B7974852}"/>
              </a:ext>
            </a:extLst>
          </p:cNvPr>
          <p:cNvSpPr/>
          <p:nvPr/>
        </p:nvSpPr>
        <p:spPr>
          <a:xfrm rot="16200000">
            <a:off x="6066710" y="-2204682"/>
            <a:ext cx="2689625" cy="2509318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3000" b="1" dirty="0"/>
          </a:p>
        </p:txBody>
      </p:sp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3A6BBA44-5389-ADE7-0007-A8B5D5613852}"/>
              </a:ext>
            </a:extLst>
          </p:cNvPr>
          <p:cNvSpPr txBox="1">
            <a:spLocks/>
          </p:cNvSpPr>
          <p:nvPr/>
        </p:nvSpPr>
        <p:spPr>
          <a:xfrm>
            <a:off x="804583" y="275299"/>
            <a:ext cx="5054679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Impact of Third-Party Involvement</a:t>
            </a:r>
          </a:p>
        </p:txBody>
      </p:sp>
      <p:pic>
        <p:nvPicPr>
          <p:cNvPr id="5" name="Picture 4" descr="A graph with red and blue bars&#10;&#10;Description automatically generated">
            <a:extLst>
              <a:ext uri="{FF2B5EF4-FFF2-40B4-BE49-F238E27FC236}">
                <a16:creationId xmlns:a16="http://schemas.microsoft.com/office/drawing/2014/main" id="{D9FD2F68-F74D-058A-89B7-AE88FA63F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83" y="1347347"/>
            <a:ext cx="4978864" cy="3353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5608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9B958-C46A-317D-B2C9-581F0F820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">
            <a:extLst>
              <a:ext uri="{FF2B5EF4-FFF2-40B4-BE49-F238E27FC236}">
                <a16:creationId xmlns:a16="http://schemas.microsoft.com/office/drawing/2014/main" id="{8152FF06-C4FB-ADB5-5588-AD5640CBEF0A}"/>
              </a:ext>
            </a:extLst>
          </p:cNvPr>
          <p:cNvSpPr/>
          <p:nvPr/>
        </p:nvSpPr>
        <p:spPr>
          <a:xfrm>
            <a:off x="6325071" y="-85417"/>
            <a:ext cx="2172901" cy="2689626"/>
          </a:xfrm>
          <a:prstGeom prst="roundRect">
            <a:avLst>
              <a:gd name="adj" fmla="val 26023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  <a:p>
            <a:r>
              <a:rPr lang="en-GB" dirty="0"/>
              <a:t>Despite being </a:t>
            </a:r>
            <a:r>
              <a:rPr lang="en-GB" b="1" dirty="0"/>
              <a:t>less frequent</a:t>
            </a:r>
            <a:r>
              <a:rPr lang="en-GB" dirty="0"/>
              <a:t>, claims with </a:t>
            </a:r>
            <a:r>
              <a:rPr lang="en-GB" b="1" dirty="0"/>
              <a:t>three or more </a:t>
            </a:r>
            <a:r>
              <a:rPr lang="en-GB" dirty="0"/>
              <a:t>third-parties bring </a:t>
            </a:r>
            <a:r>
              <a:rPr lang="en-GB" b="1" dirty="0"/>
              <a:t>significantly higher </a:t>
            </a:r>
            <a:r>
              <a:rPr lang="en-GB" dirty="0"/>
              <a:t>costs, making them essential for </a:t>
            </a:r>
            <a:r>
              <a:rPr lang="en-GB" b="1" dirty="0"/>
              <a:t>accurate reserving decisions</a:t>
            </a:r>
          </a:p>
        </p:txBody>
      </p:sp>
      <p:sp>
        <p:nvSpPr>
          <p:cNvPr id="8" name="Freeform: Shape 2">
            <a:extLst>
              <a:ext uri="{FF2B5EF4-FFF2-40B4-BE49-F238E27FC236}">
                <a16:creationId xmlns:a16="http://schemas.microsoft.com/office/drawing/2014/main" id="{FDA4F3A7-E54D-23EB-31F0-69C2B7974852}"/>
              </a:ext>
            </a:extLst>
          </p:cNvPr>
          <p:cNvSpPr/>
          <p:nvPr/>
        </p:nvSpPr>
        <p:spPr>
          <a:xfrm rot="16200000">
            <a:off x="6066710" y="-2204682"/>
            <a:ext cx="2689625" cy="2509318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3000" b="1" dirty="0"/>
          </a:p>
        </p:txBody>
      </p:sp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3A6BBA44-5389-ADE7-0007-A8B5D5613852}"/>
              </a:ext>
            </a:extLst>
          </p:cNvPr>
          <p:cNvSpPr txBox="1">
            <a:spLocks/>
          </p:cNvSpPr>
          <p:nvPr/>
        </p:nvSpPr>
        <p:spPr>
          <a:xfrm>
            <a:off x="804583" y="275299"/>
            <a:ext cx="5054679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Impact of Third-Party Involvement</a:t>
            </a:r>
          </a:p>
        </p:txBody>
      </p:sp>
      <p:pic>
        <p:nvPicPr>
          <p:cNvPr id="5" name="Picture 4" descr="A graph with red and blue bars&#10;&#10;Description automatically generated">
            <a:extLst>
              <a:ext uri="{FF2B5EF4-FFF2-40B4-BE49-F238E27FC236}">
                <a16:creationId xmlns:a16="http://schemas.microsoft.com/office/drawing/2014/main" id="{D9FD2F68-F74D-058A-89B7-AE88FA63F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83" y="1347347"/>
            <a:ext cx="4978864" cy="3353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3B8BE27-A4E8-8D09-EA61-4295B43F0F18}"/>
              </a:ext>
            </a:extLst>
          </p:cNvPr>
          <p:cNvCxnSpPr>
            <a:cxnSpLocks/>
          </p:cNvCxnSpPr>
          <p:nvPr/>
        </p:nvCxnSpPr>
        <p:spPr>
          <a:xfrm flipV="1">
            <a:off x="1474530" y="1704975"/>
            <a:ext cx="388467" cy="2516917"/>
          </a:xfrm>
          <a:prstGeom prst="line">
            <a:avLst/>
          </a:prstGeom>
          <a:ln w="25400">
            <a:solidFill>
              <a:srgbClr val="FFFF00"/>
            </a:solidFill>
            <a:headEnd type="none" w="med" len="med"/>
            <a:tailEnd type="none" w="med" len="med"/>
          </a:ln>
          <a:effectLst>
            <a:glow rad="101600">
              <a:srgbClr val="FFFF00">
                <a:alpha val="6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33700C-FF0C-DD50-14D5-A1F483FCCE89}"/>
              </a:ext>
            </a:extLst>
          </p:cNvPr>
          <p:cNvCxnSpPr>
            <a:cxnSpLocks/>
          </p:cNvCxnSpPr>
          <p:nvPr/>
        </p:nvCxnSpPr>
        <p:spPr>
          <a:xfrm flipH="1" flipV="1">
            <a:off x="1864709" y="1704975"/>
            <a:ext cx="375038" cy="2238121"/>
          </a:xfrm>
          <a:prstGeom prst="line">
            <a:avLst/>
          </a:prstGeom>
          <a:ln w="25400">
            <a:solidFill>
              <a:srgbClr val="FFFF00"/>
            </a:solidFill>
            <a:headEnd type="none" w="med" len="med"/>
            <a:tailEnd type="none" w="med" len="med"/>
          </a:ln>
          <a:effectLst>
            <a:glow rad="101600">
              <a:srgbClr val="FFFF00">
                <a:alpha val="6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9CBCAC-79CF-D678-7802-57092199F9DF}"/>
              </a:ext>
            </a:extLst>
          </p:cNvPr>
          <p:cNvCxnSpPr>
            <a:cxnSpLocks/>
          </p:cNvCxnSpPr>
          <p:nvPr/>
        </p:nvCxnSpPr>
        <p:spPr>
          <a:xfrm flipH="1" flipV="1">
            <a:off x="2239747" y="3943096"/>
            <a:ext cx="403058" cy="252663"/>
          </a:xfrm>
          <a:prstGeom prst="line">
            <a:avLst/>
          </a:prstGeom>
          <a:ln w="25400">
            <a:solidFill>
              <a:srgbClr val="FFFF00"/>
            </a:solidFill>
            <a:headEnd type="none" w="med" len="med"/>
            <a:tailEnd type="none" w="med" len="med"/>
          </a:ln>
          <a:effectLst>
            <a:glow rad="101600">
              <a:srgbClr val="FFFF00">
                <a:alpha val="6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8EA0E2-3FB3-4E30-E9FE-554C9B05D8ED}"/>
              </a:ext>
            </a:extLst>
          </p:cNvPr>
          <p:cNvCxnSpPr>
            <a:cxnSpLocks/>
          </p:cNvCxnSpPr>
          <p:nvPr/>
        </p:nvCxnSpPr>
        <p:spPr>
          <a:xfrm flipH="1" flipV="1">
            <a:off x="2635423" y="4187448"/>
            <a:ext cx="390990" cy="68888"/>
          </a:xfrm>
          <a:prstGeom prst="line">
            <a:avLst/>
          </a:prstGeom>
          <a:ln w="25400">
            <a:solidFill>
              <a:srgbClr val="FFFF00"/>
            </a:solidFill>
            <a:headEnd type="none" w="med" len="med"/>
            <a:tailEnd type="none" w="med" len="med"/>
          </a:ln>
          <a:effectLst>
            <a:glow rad="101600">
              <a:srgbClr val="FFFF00">
                <a:alpha val="6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4409EB-184D-6390-9AA3-974E8A5DC33B}"/>
              </a:ext>
            </a:extLst>
          </p:cNvPr>
          <p:cNvCxnSpPr>
            <a:cxnSpLocks/>
          </p:cNvCxnSpPr>
          <p:nvPr/>
        </p:nvCxnSpPr>
        <p:spPr>
          <a:xfrm flipH="1" flipV="1">
            <a:off x="3026413" y="4256336"/>
            <a:ext cx="368135" cy="37025"/>
          </a:xfrm>
          <a:prstGeom prst="line">
            <a:avLst/>
          </a:prstGeom>
          <a:ln w="25400">
            <a:solidFill>
              <a:srgbClr val="FFFF00"/>
            </a:solidFill>
            <a:headEnd type="none" w="med" len="med"/>
            <a:tailEnd type="none" w="med" len="med"/>
          </a:ln>
          <a:effectLst>
            <a:glow rad="101600">
              <a:srgbClr val="FFFF00">
                <a:alpha val="6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7B163B-FA76-47E5-EC56-93481E8AE752}"/>
              </a:ext>
            </a:extLst>
          </p:cNvPr>
          <p:cNvCxnSpPr>
            <a:cxnSpLocks/>
          </p:cNvCxnSpPr>
          <p:nvPr/>
        </p:nvCxnSpPr>
        <p:spPr>
          <a:xfrm flipH="1">
            <a:off x="3417403" y="4293361"/>
            <a:ext cx="395676" cy="0"/>
          </a:xfrm>
          <a:prstGeom prst="line">
            <a:avLst/>
          </a:prstGeom>
          <a:ln w="25400">
            <a:solidFill>
              <a:srgbClr val="FFFF00"/>
            </a:solidFill>
            <a:headEnd type="none" w="med" len="med"/>
            <a:tailEnd type="none" w="med" len="med"/>
          </a:ln>
          <a:effectLst>
            <a:glow rad="101600">
              <a:srgbClr val="FFFF00">
                <a:alpha val="6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6DB078-F1D2-563E-440A-CF0DB5DEA09F}"/>
              </a:ext>
            </a:extLst>
          </p:cNvPr>
          <p:cNvCxnSpPr>
            <a:cxnSpLocks/>
          </p:cNvCxnSpPr>
          <p:nvPr/>
        </p:nvCxnSpPr>
        <p:spPr>
          <a:xfrm flipH="1">
            <a:off x="3813079" y="4293361"/>
            <a:ext cx="418887" cy="0"/>
          </a:xfrm>
          <a:prstGeom prst="line">
            <a:avLst/>
          </a:prstGeom>
          <a:ln w="25400">
            <a:solidFill>
              <a:srgbClr val="FFFF00"/>
            </a:solidFill>
            <a:headEnd type="none" w="med" len="med"/>
            <a:tailEnd type="none" w="med" len="med"/>
          </a:ln>
          <a:effectLst>
            <a:glow rad="101600">
              <a:srgbClr val="FFFF00">
                <a:alpha val="6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9904E9A-6A15-C8BD-7975-9B3A1E85011B}"/>
              </a:ext>
            </a:extLst>
          </p:cNvPr>
          <p:cNvCxnSpPr>
            <a:cxnSpLocks/>
          </p:cNvCxnSpPr>
          <p:nvPr/>
        </p:nvCxnSpPr>
        <p:spPr>
          <a:xfrm flipH="1">
            <a:off x="4231966" y="4293361"/>
            <a:ext cx="418531" cy="0"/>
          </a:xfrm>
          <a:prstGeom prst="line">
            <a:avLst/>
          </a:prstGeom>
          <a:ln w="25400">
            <a:solidFill>
              <a:srgbClr val="FFFF00"/>
            </a:solidFill>
            <a:headEnd type="none" w="med" len="med"/>
            <a:tailEnd type="none" w="med" len="med"/>
          </a:ln>
          <a:effectLst>
            <a:glow rad="101600">
              <a:srgbClr val="FFFF00">
                <a:alpha val="6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63AFD0-F8AC-602E-F649-585971D9C868}"/>
              </a:ext>
            </a:extLst>
          </p:cNvPr>
          <p:cNvCxnSpPr>
            <a:cxnSpLocks/>
          </p:cNvCxnSpPr>
          <p:nvPr/>
        </p:nvCxnSpPr>
        <p:spPr>
          <a:xfrm flipH="1">
            <a:off x="4650497" y="4293361"/>
            <a:ext cx="377588" cy="0"/>
          </a:xfrm>
          <a:prstGeom prst="line">
            <a:avLst/>
          </a:prstGeom>
          <a:ln w="25400">
            <a:solidFill>
              <a:srgbClr val="FFFF00"/>
            </a:solidFill>
            <a:headEnd type="none" w="med" len="med"/>
            <a:tailEnd type="none" w="med" len="med"/>
          </a:ln>
          <a:effectLst>
            <a:glow rad="101600">
              <a:srgbClr val="FFFF00">
                <a:alpha val="6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76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F871-55DF-A42F-A578-490B5421F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53E31E45-A7CD-73B3-44A2-71B825886F41}"/>
              </a:ext>
            </a:extLst>
          </p:cNvPr>
          <p:cNvSpPr txBox="1">
            <a:spLocks/>
          </p:cNvSpPr>
          <p:nvPr/>
        </p:nvSpPr>
        <p:spPr>
          <a:xfrm>
            <a:off x="804583" y="275299"/>
            <a:ext cx="7375331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Recommendations</a:t>
            </a:r>
          </a:p>
          <a:p>
            <a:pPr algn="l"/>
            <a:endParaRPr lang="en-GB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150E885F-6AF1-3C2D-33EC-6661C7DBD14A}"/>
              </a:ext>
            </a:extLst>
          </p:cNvPr>
          <p:cNvSpPr/>
          <p:nvPr/>
        </p:nvSpPr>
        <p:spPr>
          <a:xfrm>
            <a:off x="884334" y="1284561"/>
            <a:ext cx="7375331" cy="1009262"/>
          </a:xfrm>
          <a:prstGeom prst="round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8D66BB-5C0F-35C8-03C3-EF3326E69C9A}"/>
              </a:ext>
            </a:extLst>
          </p:cNvPr>
          <p:cNvSpPr/>
          <p:nvPr/>
        </p:nvSpPr>
        <p:spPr>
          <a:xfrm>
            <a:off x="606693" y="406693"/>
            <a:ext cx="197890" cy="2031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9">
            <a:extLst>
              <a:ext uri="{FF2B5EF4-FFF2-40B4-BE49-F238E27FC236}">
                <a16:creationId xmlns:a16="http://schemas.microsoft.com/office/drawing/2014/main" id="{5255F5E2-00C7-C2E6-C64D-5C76A4A322D5}"/>
              </a:ext>
            </a:extLst>
          </p:cNvPr>
          <p:cNvSpPr/>
          <p:nvPr/>
        </p:nvSpPr>
        <p:spPr>
          <a:xfrm>
            <a:off x="884333" y="2304639"/>
            <a:ext cx="7375331" cy="1090078"/>
          </a:xfrm>
          <a:prstGeom prst="round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85E41B01-87BF-8DD8-9F78-46ECD1CF472A}"/>
              </a:ext>
            </a:extLst>
          </p:cNvPr>
          <p:cNvSpPr/>
          <p:nvPr/>
        </p:nvSpPr>
        <p:spPr>
          <a:xfrm>
            <a:off x="884333" y="3405533"/>
            <a:ext cx="7375331" cy="1090078"/>
          </a:xfrm>
          <a:prstGeom prst="round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842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F871-55DF-A42F-A578-490B5421F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53E31E45-A7CD-73B3-44A2-71B825886F41}"/>
              </a:ext>
            </a:extLst>
          </p:cNvPr>
          <p:cNvSpPr txBox="1">
            <a:spLocks/>
          </p:cNvSpPr>
          <p:nvPr/>
        </p:nvSpPr>
        <p:spPr>
          <a:xfrm>
            <a:off x="804583" y="275299"/>
            <a:ext cx="7375331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Recommendations</a:t>
            </a:r>
          </a:p>
          <a:p>
            <a:pPr algn="l"/>
            <a:endParaRPr lang="en-GB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150E885F-6AF1-3C2D-33EC-6661C7DBD14A}"/>
              </a:ext>
            </a:extLst>
          </p:cNvPr>
          <p:cNvSpPr/>
          <p:nvPr/>
        </p:nvSpPr>
        <p:spPr>
          <a:xfrm>
            <a:off x="884334" y="1284561"/>
            <a:ext cx="7375331" cy="10092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>
                    <a:lumMod val="90000"/>
                    <a:lumOff val="10000"/>
                  </a:schemeClr>
                </a:solidFill>
              </a:rPr>
              <a:t>Increase reserves for Multi-Party Claims:</a:t>
            </a:r>
          </a:p>
          <a:p>
            <a:pPr algn="ctr"/>
            <a:endParaRPr lang="en-GB" b="1" dirty="0">
              <a:solidFill>
                <a:schemeClr val="bg1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GB" dirty="0">
                <a:solidFill>
                  <a:schemeClr val="bg1">
                    <a:lumMod val="90000"/>
                    <a:lumOff val="10000"/>
                  </a:schemeClr>
                </a:solidFill>
              </a:rPr>
              <a:t>Allocate higher reserves for claims with multiple third parties based on historical cost trends.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8D66BB-5C0F-35C8-03C3-EF3326E69C9A}"/>
              </a:ext>
            </a:extLst>
          </p:cNvPr>
          <p:cNvSpPr/>
          <p:nvPr/>
        </p:nvSpPr>
        <p:spPr>
          <a:xfrm>
            <a:off x="606693" y="1687609"/>
            <a:ext cx="197890" cy="2031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9">
            <a:extLst>
              <a:ext uri="{FF2B5EF4-FFF2-40B4-BE49-F238E27FC236}">
                <a16:creationId xmlns:a16="http://schemas.microsoft.com/office/drawing/2014/main" id="{5255F5E2-00C7-C2E6-C64D-5C76A4A322D5}"/>
              </a:ext>
            </a:extLst>
          </p:cNvPr>
          <p:cNvSpPr/>
          <p:nvPr/>
        </p:nvSpPr>
        <p:spPr>
          <a:xfrm>
            <a:off x="884333" y="2304639"/>
            <a:ext cx="7375331" cy="1090078"/>
          </a:xfrm>
          <a:prstGeom prst="round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85E41B01-87BF-8DD8-9F78-46ECD1CF472A}"/>
              </a:ext>
            </a:extLst>
          </p:cNvPr>
          <p:cNvSpPr/>
          <p:nvPr/>
        </p:nvSpPr>
        <p:spPr>
          <a:xfrm>
            <a:off x="884333" y="3405533"/>
            <a:ext cx="7375331" cy="1090078"/>
          </a:xfrm>
          <a:prstGeom prst="round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24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5">
            <a:extLst>
              <a:ext uri="{FF2B5EF4-FFF2-40B4-BE49-F238E27FC236}">
                <a16:creationId xmlns:a16="http://schemas.microsoft.com/office/drawing/2014/main" id="{2126CD7A-4B83-0BE7-3725-4568483A4127}"/>
              </a:ext>
            </a:extLst>
          </p:cNvPr>
          <p:cNvSpPr/>
          <p:nvPr/>
        </p:nvSpPr>
        <p:spPr>
          <a:xfrm>
            <a:off x="7449390" y="2231949"/>
            <a:ext cx="2658188" cy="1221697"/>
          </a:xfrm>
          <a:prstGeom prst="roundRect">
            <a:avLst>
              <a:gd name="adj" fmla="val 30701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solidFill>
                  <a:schemeClr val="bg1"/>
                </a:solidFill>
              </a:rPr>
              <a:t>45 variables </a:t>
            </a:r>
            <a:r>
              <a:rPr lang="en-GB" dirty="0">
                <a:solidFill>
                  <a:schemeClr val="bg1"/>
                </a:solidFill>
              </a:rPr>
              <a:t>covering different aspects of claims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06AEA8-5C9E-E9EA-B62F-2A2D4CB0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188" y="3697567"/>
            <a:ext cx="4535687" cy="1252255"/>
          </a:xfrm>
        </p:spPr>
        <p:txBody>
          <a:bodyPr/>
          <a:lstStyle/>
          <a:p>
            <a:r>
              <a:rPr lang="en-GB" sz="3600" dirty="0"/>
              <a:t>Dataset Overview &amp; Data Suitability</a:t>
            </a:r>
            <a:endParaRPr lang="en-US" sz="3600" dirty="0"/>
          </a:p>
        </p:txBody>
      </p:sp>
      <p:pic>
        <p:nvPicPr>
          <p:cNvPr id="5" name="Picture 4" descr="A graph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0A37F122-D6B7-FFBF-54A1-EFAD6A00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25" y="308661"/>
            <a:ext cx="6069763" cy="3298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: Rounded Corners 13">
            <a:extLst>
              <a:ext uri="{FF2B5EF4-FFF2-40B4-BE49-F238E27FC236}">
                <a16:creationId xmlns:a16="http://schemas.microsoft.com/office/drawing/2014/main" id="{1799A4BE-F1EC-2841-7426-48CBF892DB77}"/>
              </a:ext>
            </a:extLst>
          </p:cNvPr>
          <p:cNvSpPr/>
          <p:nvPr/>
        </p:nvSpPr>
        <p:spPr>
          <a:xfrm>
            <a:off x="5336937" y="550279"/>
            <a:ext cx="2658188" cy="1221697"/>
          </a:xfrm>
          <a:prstGeom prst="roundRect">
            <a:avLst>
              <a:gd name="adj" fmla="val 26023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bg1"/>
                </a:solidFill>
              </a:rPr>
              <a:t>Contains </a:t>
            </a:r>
            <a:r>
              <a:rPr lang="en-GB" b="1" dirty="0">
                <a:solidFill>
                  <a:schemeClr val="bg1"/>
                </a:solidFill>
              </a:rPr>
              <a:t>over 12 years </a:t>
            </a:r>
            <a:r>
              <a:rPr lang="en-GB" dirty="0">
                <a:solidFill>
                  <a:schemeClr val="bg1"/>
                </a:solidFill>
              </a:rPr>
              <a:t>of claims data</a:t>
            </a:r>
            <a:endParaRPr lang="en-GB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EDBF84A7-33B9-E772-4BC5-B74957AF19F8}"/>
              </a:ext>
            </a:extLst>
          </p:cNvPr>
          <p:cNvSpPr/>
          <p:nvPr/>
        </p:nvSpPr>
        <p:spPr>
          <a:xfrm>
            <a:off x="7576443" y="396955"/>
            <a:ext cx="1754661" cy="1528346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01</a:t>
            </a:r>
          </a:p>
        </p:txBody>
      </p:sp>
      <p:sp>
        <p:nvSpPr>
          <p:cNvPr id="9" name="Freeform: Shape 16">
            <a:extLst>
              <a:ext uri="{FF2B5EF4-FFF2-40B4-BE49-F238E27FC236}">
                <a16:creationId xmlns:a16="http://schemas.microsoft.com/office/drawing/2014/main" id="{BC115528-A964-53C1-C724-7A7B488DDE94}"/>
              </a:ext>
            </a:extLst>
          </p:cNvPr>
          <p:cNvSpPr/>
          <p:nvPr/>
        </p:nvSpPr>
        <p:spPr>
          <a:xfrm>
            <a:off x="7576442" y="2078625"/>
            <a:ext cx="1754661" cy="1528346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180755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F871-55DF-A42F-A578-490B5421F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53E31E45-A7CD-73B3-44A2-71B825886F41}"/>
              </a:ext>
            </a:extLst>
          </p:cNvPr>
          <p:cNvSpPr txBox="1">
            <a:spLocks/>
          </p:cNvSpPr>
          <p:nvPr/>
        </p:nvSpPr>
        <p:spPr>
          <a:xfrm>
            <a:off x="804583" y="275299"/>
            <a:ext cx="7375331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Recommendations</a:t>
            </a:r>
          </a:p>
          <a:p>
            <a:pPr algn="l"/>
            <a:endParaRPr lang="en-GB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150E885F-6AF1-3C2D-33EC-6661C7DBD14A}"/>
              </a:ext>
            </a:extLst>
          </p:cNvPr>
          <p:cNvSpPr/>
          <p:nvPr/>
        </p:nvSpPr>
        <p:spPr>
          <a:xfrm>
            <a:off x="884334" y="1284561"/>
            <a:ext cx="7375331" cy="1009262"/>
          </a:xfrm>
          <a:prstGeom prst="round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Increase reserves for Multi-Party Claims:</a:t>
            </a:r>
          </a:p>
          <a:p>
            <a:pPr algn="ctr"/>
            <a:endParaRPr lang="en-GB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Allocate higher reserves for claims with multiple third parties based on historical cost trends.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8D66BB-5C0F-35C8-03C3-EF3326E69C9A}"/>
              </a:ext>
            </a:extLst>
          </p:cNvPr>
          <p:cNvSpPr/>
          <p:nvPr/>
        </p:nvSpPr>
        <p:spPr>
          <a:xfrm>
            <a:off x="574559" y="2748095"/>
            <a:ext cx="197890" cy="2031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9">
            <a:extLst>
              <a:ext uri="{FF2B5EF4-FFF2-40B4-BE49-F238E27FC236}">
                <a16:creationId xmlns:a16="http://schemas.microsoft.com/office/drawing/2014/main" id="{5255F5E2-00C7-C2E6-C64D-5C76A4A322D5}"/>
              </a:ext>
            </a:extLst>
          </p:cNvPr>
          <p:cNvSpPr/>
          <p:nvPr/>
        </p:nvSpPr>
        <p:spPr>
          <a:xfrm>
            <a:off x="884333" y="2304639"/>
            <a:ext cx="7375331" cy="10900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>
                    <a:lumMod val="90000"/>
                    <a:lumOff val="10000"/>
                  </a:schemeClr>
                </a:solidFill>
              </a:rPr>
              <a:t>Risk-Based Premium Adjustments:</a:t>
            </a:r>
          </a:p>
          <a:p>
            <a:pPr algn="ctr"/>
            <a:endParaRPr lang="en-GB" dirty="0">
              <a:solidFill>
                <a:schemeClr val="bg1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GB" dirty="0">
                <a:solidFill>
                  <a:schemeClr val="bg1">
                    <a:lumMod val="90000"/>
                    <a:lumOff val="10000"/>
                  </a:schemeClr>
                </a:solidFill>
              </a:rPr>
              <a:t>Adjust premiums for policies with higher likelihood of third-party involvement (e.g., commercial vehicles).</a:t>
            </a:r>
          </a:p>
        </p:txBody>
      </p: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85E41B01-87BF-8DD8-9F78-46ECD1CF472A}"/>
              </a:ext>
            </a:extLst>
          </p:cNvPr>
          <p:cNvSpPr/>
          <p:nvPr/>
        </p:nvSpPr>
        <p:spPr>
          <a:xfrm>
            <a:off x="884333" y="3405533"/>
            <a:ext cx="7375331" cy="1090078"/>
          </a:xfrm>
          <a:prstGeom prst="round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775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F871-55DF-A42F-A578-490B5421F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53E31E45-A7CD-73B3-44A2-71B825886F41}"/>
              </a:ext>
            </a:extLst>
          </p:cNvPr>
          <p:cNvSpPr txBox="1">
            <a:spLocks/>
          </p:cNvSpPr>
          <p:nvPr/>
        </p:nvSpPr>
        <p:spPr>
          <a:xfrm>
            <a:off x="804583" y="275299"/>
            <a:ext cx="7375331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Recommendations</a:t>
            </a:r>
          </a:p>
          <a:p>
            <a:pPr algn="l"/>
            <a:endParaRPr lang="en-GB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150E885F-6AF1-3C2D-33EC-6661C7DBD14A}"/>
              </a:ext>
            </a:extLst>
          </p:cNvPr>
          <p:cNvSpPr/>
          <p:nvPr/>
        </p:nvSpPr>
        <p:spPr>
          <a:xfrm>
            <a:off x="884334" y="1284561"/>
            <a:ext cx="7375331" cy="1009262"/>
          </a:xfrm>
          <a:prstGeom prst="round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Increase reserves for Multi-Party Claims:</a:t>
            </a:r>
          </a:p>
          <a:p>
            <a:pPr algn="ctr"/>
            <a:endParaRPr lang="en-GB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Allocate higher reserves for claims with multiple third parties based on historical cost trends.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8D66BB-5C0F-35C8-03C3-EF3326E69C9A}"/>
              </a:ext>
            </a:extLst>
          </p:cNvPr>
          <p:cNvSpPr/>
          <p:nvPr/>
        </p:nvSpPr>
        <p:spPr>
          <a:xfrm>
            <a:off x="606693" y="3848989"/>
            <a:ext cx="197890" cy="2031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9">
            <a:extLst>
              <a:ext uri="{FF2B5EF4-FFF2-40B4-BE49-F238E27FC236}">
                <a16:creationId xmlns:a16="http://schemas.microsoft.com/office/drawing/2014/main" id="{5255F5E2-00C7-C2E6-C64D-5C76A4A322D5}"/>
              </a:ext>
            </a:extLst>
          </p:cNvPr>
          <p:cNvSpPr/>
          <p:nvPr/>
        </p:nvSpPr>
        <p:spPr>
          <a:xfrm>
            <a:off x="884333" y="2304639"/>
            <a:ext cx="7375331" cy="1090078"/>
          </a:xfrm>
          <a:prstGeom prst="round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Risk-Based Premium Adjustments:</a:t>
            </a:r>
          </a:p>
          <a:p>
            <a:pPr algn="ctr"/>
            <a:endParaRPr lang="en-GB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Adjust premiums for policies with higher likelihood of third-party involvement (e.g., commercial vehicles).</a:t>
            </a:r>
          </a:p>
        </p:txBody>
      </p: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85E41B01-87BF-8DD8-9F78-46ECD1CF472A}"/>
              </a:ext>
            </a:extLst>
          </p:cNvPr>
          <p:cNvSpPr/>
          <p:nvPr/>
        </p:nvSpPr>
        <p:spPr>
          <a:xfrm>
            <a:off x="884333" y="3405533"/>
            <a:ext cx="7375331" cy="10900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>
                    <a:lumMod val="90000"/>
                    <a:lumOff val="10000"/>
                  </a:schemeClr>
                </a:solidFill>
              </a:rPr>
              <a:t>Third-Party Claims Monitoring:</a:t>
            </a:r>
          </a:p>
          <a:p>
            <a:pPr algn="ctr"/>
            <a:endParaRPr lang="en-GB" b="1" dirty="0">
              <a:solidFill>
                <a:schemeClr val="bg1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GB" dirty="0">
                <a:solidFill>
                  <a:schemeClr val="bg1">
                    <a:lumMod val="90000"/>
                    <a:lumOff val="10000"/>
                  </a:schemeClr>
                </a:solidFill>
              </a:rPr>
              <a:t>Implement early detection of high-risk claims to adjust reserves and pricing accordingly.</a:t>
            </a:r>
          </a:p>
        </p:txBody>
      </p:sp>
    </p:spTree>
    <p:extLst>
      <p:ext uri="{BB962C8B-B14F-4D97-AF65-F5344CB8AC3E}">
        <p14:creationId xmlns:p14="http://schemas.microsoft.com/office/powerpoint/2010/main" val="239346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05CA7-F97A-12FD-02D0-E1551E299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3">
            <a:extLst>
              <a:ext uri="{FF2B5EF4-FFF2-40B4-BE49-F238E27FC236}">
                <a16:creationId xmlns:a16="http://schemas.microsoft.com/office/drawing/2014/main" id="{1136BDCD-6B02-CBE0-B0F7-EDF20483686A}"/>
              </a:ext>
            </a:extLst>
          </p:cNvPr>
          <p:cNvSpPr/>
          <p:nvPr/>
        </p:nvSpPr>
        <p:spPr>
          <a:xfrm>
            <a:off x="-1200462" y="1250473"/>
            <a:ext cx="2400924" cy="1497827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Average incurred costs are higher for </a:t>
            </a:r>
            <a:r>
              <a:rPr lang="en-GB" b="1" dirty="0"/>
              <a:t>Main Roads</a:t>
            </a:r>
            <a:r>
              <a:rPr lang="en-GB" dirty="0"/>
              <a:t> and </a:t>
            </a:r>
            <a:r>
              <a:rPr lang="en-GB" b="1" dirty="0"/>
              <a:t>Motorways</a:t>
            </a:r>
            <a:r>
              <a:rPr lang="en-GB" dirty="0"/>
              <a:t>.</a:t>
            </a:r>
          </a:p>
        </p:txBody>
      </p:sp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67483227-E2BD-FF37-088F-FE5DFEFB7231}"/>
              </a:ext>
            </a:extLst>
          </p:cNvPr>
          <p:cNvSpPr txBox="1">
            <a:spLocks/>
          </p:cNvSpPr>
          <p:nvPr/>
        </p:nvSpPr>
        <p:spPr>
          <a:xfrm>
            <a:off x="1003759" y="278994"/>
            <a:ext cx="7375331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Relationship between location and  incurred costs</a:t>
            </a:r>
          </a:p>
        </p:txBody>
      </p:sp>
      <p:sp>
        <p:nvSpPr>
          <p:cNvPr id="8" name="Rectangle: Rounded Corners 12">
            <a:extLst>
              <a:ext uri="{FF2B5EF4-FFF2-40B4-BE49-F238E27FC236}">
                <a16:creationId xmlns:a16="http://schemas.microsoft.com/office/drawing/2014/main" id="{BFBB189C-6471-1B72-93CA-471610B22A85}"/>
              </a:ext>
            </a:extLst>
          </p:cNvPr>
          <p:cNvSpPr/>
          <p:nvPr/>
        </p:nvSpPr>
        <p:spPr>
          <a:xfrm>
            <a:off x="-991833" y="3181564"/>
            <a:ext cx="2168203" cy="1497827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Main Roads </a:t>
            </a:r>
            <a:r>
              <a:rPr lang="en-GB" dirty="0"/>
              <a:t>and </a:t>
            </a:r>
            <a:r>
              <a:rPr lang="en-GB" b="1" dirty="0"/>
              <a:t>Minor Roads</a:t>
            </a:r>
            <a:r>
              <a:rPr lang="en-GB" dirty="0"/>
              <a:t> show greater variability in claim costs, indicating more unpredictable outcomes.</a:t>
            </a:r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F10956E7-3584-4DF4-2EB4-FA6E71F627C3}"/>
              </a:ext>
            </a:extLst>
          </p:cNvPr>
          <p:cNvSpPr/>
          <p:nvPr/>
        </p:nvSpPr>
        <p:spPr>
          <a:xfrm>
            <a:off x="-470133" y="1112283"/>
            <a:ext cx="1583539" cy="1774209"/>
          </a:xfrm>
          <a:custGeom>
            <a:avLst/>
            <a:gdLst>
              <a:gd name="connsiteX0" fmla="*/ 263928 w 1583539"/>
              <a:gd name="connsiteY0" fmla="*/ 0 h 1774209"/>
              <a:gd name="connsiteX1" fmla="*/ 1319611 w 1583539"/>
              <a:gd name="connsiteY1" fmla="*/ 0 h 1774209"/>
              <a:gd name="connsiteX2" fmla="*/ 1583539 w 1583539"/>
              <a:gd name="connsiteY2" fmla="*/ 263928 h 1774209"/>
              <a:gd name="connsiteX3" fmla="*/ 1583539 w 1583539"/>
              <a:gd name="connsiteY3" fmla="*/ 428630 h 1774209"/>
              <a:gd name="connsiteX4" fmla="*/ 1566466 w 1583539"/>
              <a:gd name="connsiteY4" fmla="*/ 437611 h 1774209"/>
              <a:gd name="connsiteX5" fmla="*/ 1319850 w 1583539"/>
              <a:gd name="connsiteY5" fmla="*/ 887105 h 1774209"/>
              <a:gd name="connsiteX6" fmla="*/ 1566466 w 1583539"/>
              <a:gd name="connsiteY6" fmla="*/ 1336600 h 1774209"/>
              <a:gd name="connsiteX7" fmla="*/ 1583539 w 1583539"/>
              <a:gd name="connsiteY7" fmla="*/ 1345580 h 1774209"/>
              <a:gd name="connsiteX8" fmla="*/ 1583539 w 1583539"/>
              <a:gd name="connsiteY8" fmla="*/ 1510281 h 1774209"/>
              <a:gd name="connsiteX9" fmla="*/ 1319611 w 1583539"/>
              <a:gd name="connsiteY9" fmla="*/ 1774209 h 1774209"/>
              <a:gd name="connsiteX10" fmla="*/ 263928 w 1583539"/>
              <a:gd name="connsiteY10" fmla="*/ 1774209 h 1774209"/>
              <a:gd name="connsiteX11" fmla="*/ 0 w 1583539"/>
              <a:gd name="connsiteY11" fmla="*/ 1510281 h 1774209"/>
              <a:gd name="connsiteX12" fmla="*/ 0 w 1583539"/>
              <a:gd name="connsiteY12" fmla="*/ 263928 h 1774209"/>
              <a:gd name="connsiteX13" fmla="*/ 263928 w 1583539"/>
              <a:gd name="connsiteY13" fmla="*/ 0 h 177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3539" h="1774209">
                <a:moveTo>
                  <a:pt x="263928" y="0"/>
                </a:moveTo>
                <a:lnTo>
                  <a:pt x="1319611" y="0"/>
                </a:lnTo>
                <a:cubicBezTo>
                  <a:pt x="1465374" y="0"/>
                  <a:pt x="1583539" y="118165"/>
                  <a:pt x="1583539" y="263928"/>
                </a:cubicBezTo>
                <a:lnTo>
                  <a:pt x="1583539" y="428630"/>
                </a:lnTo>
                <a:lnTo>
                  <a:pt x="1566466" y="437611"/>
                </a:lnTo>
                <a:cubicBezTo>
                  <a:pt x="1417676" y="535025"/>
                  <a:pt x="1319850" y="699994"/>
                  <a:pt x="1319850" y="887105"/>
                </a:cubicBezTo>
                <a:cubicBezTo>
                  <a:pt x="1319850" y="1074216"/>
                  <a:pt x="1417676" y="1239185"/>
                  <a:pt x="1566466" y="1336600"/>
                </a:cubicBezTo>
                <a:lnTo>
                  <a:pt x="1583539" y="1345580"/>
                </a:lnTo>
                <a:lnTo>
                  <a:pt x="1583539" y="1510281"/>
                </a:lnTo>
                <a:cubicBezTo>
                  <a:pt x="1583539" y="1656044"/>
                  <a:pt x="1465374" y="1774209"/>
                  <a:pt x="1319611" y="1774209"/>
                </a:cubicBezTo>
                <a:lnTo>
                  <a:pt x="263928" y="1774209"/>
                </a:lnTo>
                <a:cubicBezTo>
                  <a:pt x="118165" y="1774209"/>
                  <a:pt x="0" y="1656044"/>
                  <a:pt x="0" y="1510281"/>
                </a:cubicBezTo>
                <a:lnTo>
                  <a:pt x="0" y="263928"/>
                </a:lnTo>
                <a:cubicBezTo>
                  <a:pt x="0" y="118165"/>
                  <a:pt x="118165" y="0"/>
                  <a:pt x="26392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01</a:t>
            </a:r>
          </a:p>
        </p:txBody>
      </p:sp>
      <p:sp>
        <p:nvSpPr>
          <p:cNvPr id="13" name="Freeform: Shape 10">
            <a:extLst>
              <a:ext uri="{FF2B5EF4-FFF2-40B4-BE49-F238E27FC236}">
                <a16:creationId xmlns:a16="http://schemas.microsoft.com/office/drawing/2014/main" id="{121A89CA-A94D-70D2-05C1-AC1DED8ACCC6}"/>
              </a:ext>
            </a:extLst>
          </p:cNvPr>
          <p:cNvSpPr/>
          <p:nvPr/>
        </p:nvSpPr>
        <p:spPr>
          <a:xfrm>
            <a:off x="-470133" y="3043374"/>
            <a:ext cx="1583539" cy="1774209"/>
          </a:xfrm>
          <a:custGeom>
            <a:avLst/>
            <a:gdLst>
              <a:gd name="connsiteX0" fmla="*/ 263928 w 1583539"/>
              <a:gd name="connsiteY0" fmla="*/ 0 h 1774209"/>
              <a:gd name="connsiteX1" fmla="*/ 1319611 w 1583539"/>
              <a:gd name="connsiteY1" fmla="*/ 0 h 1774209"/>
              <a:gd name="connsiteX2" fmla="*/ 1583539 w 1583539"/>
              <a:gd name="connsiteY2" fmla="*/ 263928 h 1774209"/>
              <a:gd name="connsiteX3" fmla="*/ 1583539 w 1583539"/>
              <a:gd name="connsiteY3" fmla="*/ 428630 h 1774209"/>
              <a:gd name="connsiteX4" fmla="*/ 1566466 w 1583539"/>
              <a:gd name="connsiteY4" fmla="*/ 437611 h 1774209"/>
              <a:gd name="connsiteX5" fmla="*/ 1319850 w 1583539"/>
              <a:gd name="connsiteY5" fmla="*/ 887105 h 1774209"/>
              <a:gd name="connsiteX6" fmla="*/ 1566466 w 1583539"/>
              <a:gd name="connsiteY6" fmla="*/ 1336600 h 1774209"/>
              <a:gd name="connsiteX7" fmla="*/ 1583539 w 1583539"/>
              <a:gd name="connsiteY7" fmla="*/ 1345580 h 1774209"/>
              <a:gd name="connsiteX8" fmla="*/ 1583539 w 1583539"/>
              <a:gd name="connsiteY8" fmla="*/ 1510281 h 1774209"/>
              <a:gd name="connsiteX9" fmla="*/ 1319611 w 1583539"/>
              <a:gd name="connsiteY9" fmla="*/ 1774209 h 1774209"/>
              <a:gd name="connsiteX10" fmla="*/ 263928 w 1583539"/>
              <a:gd name="connsiteY10" fmla="*/ 1774209 h 1774209"/>
              <a:gd name="connsiteX11" fmla="*/ 0 w 1583539"/>
              <a:gd name="connsiteY11" fmla="*/ 1510281 h 1774209"/>
              <a:gd name="connsiteX12" fmla="*/ 0 w 1583539"/>
              <a:gd name="connsiteY12" fmla="*/ 263928 h 1774209"/>
              <a:gd name="connsiteX13" fmla="*/ 263928 w 1583539"/>
              <a:gd name="connsiteY13" fmla="*/ 0 h 177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3539" h="1774209">
                <a:moveTo>
                  <a:pt x="263928" y="0"/>
                </a:moveTo>
                <a:lnTo>
                  <a:pt x="1319611" y="0"/>
                </a:lnTo>
                <a:cubicBezTo>
                  <a:pt x="1465374" y="0"/>
                  <a:pt x="1583539" y="118165"/>
                  <a:pt x="1583539" y="263928"/>
                </a:cubicBezTo>
                <a:lnTo>
                  <a:pt x="1583539" y="428630"/>
                </a:lnTo>
                <a:lnTo>
                  <a:pt x="1566466" y="437611"/>
                </a:lnTo>
                <a:cubicBezTo>
                  <a:pt x="1417676" y="535025"/>
                  <a:pt x="1319850" y="699994"/>
                  <a:pt x="1319850" y="887105"/>
                </a:cubicBezTo>
                <a:cubicBezTo>
                  <a:pt x="1319850" y="1074216"/>
                  <a:pt x="1417676" y="1239185"/>
                  <a:pt x="1566466" y="1336600"/>
                </a:cubicBezTo>
                <a:lnTo>
                  <a:pt x="1583539" y="1345580"/>
                </a:lnTo>
                <a:lnTo>
                  <a:pt x="1583539" y="1510281"/>
                </a:lnTo>
                <a:cubicBezTo>
                  <a:pt x="1583539" y="1656044"/>
                  <a:pt x="1465374" y="1774209"/>
                  <a:pt x="1319611" y="1774209"/>
                </a:cubicBezTo>
                <a:lnTo>
                  <a:pt x="263928" y="1774209"/>
                </a:lnTo>
                <a:cubicBezTo>
                  <a:pt x="118165" y="1774209"/>
                  <a:pt x="0" y="1656044"/>
                  <a:pt x="0" y="1510281"/>
                </a:cubicBezTo>
                <a:lnTo>
                  <a:pt x="0" y="263928"/>
                </a:lnTo>
                <a:cubicBezTo>
                  <a:pt x="0" y="118165"/>
                  <a:pt x="118165" y="0"/>
                  <a:pt x="26392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02</a:t>
            </a:r>
          </a:p>
        </p:txBody>
      </p:sp>
      <p:pic>
        <p:nvPicPr>
          <p:cNvPr id="4" name="Picture 3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559C1E81-2552-EF5C-0E1D-FA340184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248" y="1263790"/>
            <a:ext cx="4270443" cy="36044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9408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05CA7-F97A-12FD-02D0-E1551E299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12">
            <a:extLst>
              <a:ext uri="{FF2B5EF4-FFF2-40B4-BE49-F238E27FC236}">
                <a16:creationId xmlns:a16="http://schemas.microsoft.com/office/drawing/2014/main" id="{BFBB189C-6471-1B72-93CA-471610B22A85}"/>
              </a:ext>
            </a:extLst>
          </p:cNvPr>
          <p:cNvSpPr/>
          <p:nvPr/>
        </p:nvSpPr>
        <p:spPr>
          <a:xfrm>
            <a:off x="-991833" y="3181564"/>
            <a:ext cx="2168203" cy="1497827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Main Roads </a:t>
            </a:r>
            <a:r>
              <a:rPr lang="en-GB" dirty="0"/>
              <a:t>and </a:t>
            </a:r>
            <a:r>
              <a:rPr lang="en-GB" b="1" dirty="0"/>
              <a:t>Minor Roads</a:t>
            </a:r>
            <a:r>
              <a:rPr lang="en-GB" dirty="0"/>
              <a:t> show greater variability in claim costs, indicating more unpredictable outcomes.</a:t>
            </a:r>
          </a:p>
        </p:txBody>
      </p:sp>
      <p:sp>
        <p:nvSpPr>
          <p:cNvPr id="10" name="Rectangle: Rounded Corners 13">
            <a:extLst>
              <a:ext uri="{FF2B5EF4-FFF2-40B4-BE49-F238E27FC236}">
                <a16:creationId xmlns:a16="http://schemas.microsoft.com/office/drawing/2014/main" id="{751D0D99-C2BF-BCF6-C61C-7647B80697EB}"/>
              </a:ext>
            </a:extLst>
          </p:cNvPr>
          <p:cNvSpPr/>
          <p:nvPr/>
        </p:nvSpPr>
        <p:spPr>
          <a:xfrm>
            <a:off x="831163" y="1250473"/>
            <a:ext cx="2400924" cy="1497827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Average incurred costs are higher for </a:t>
            </a:r>
            <a:r>
              <a:rPr lang="en-GB" b="1" dirty="0"/>
              <a:t>Main Roads</a:t>
            </a:r>
            <a:r>
              <a:rPr lang="en-GB" dirty="0"/>
              <a:t> and </a:t>
            </a:r>
            <a:r>
              <a:rPr lang="en-GB" b="1" dirty="0"/>
              <a:t>Motorways</a:t>
            </a:r>
            <a:r>
              <a:rPr lang="en-GB" dirty="0"/>
              <a:t>.</a:t>
            </a:r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F10956E7-3584-4DF4-2EB4-FA6E71F627C3}"/>
              </a:ext>
            </a:extLst>
          </p:cNvPr>
          <p:cNvSpPr/>
          <p:nvPr/>
        </p:nvSpPr>
        <p:spPr>
          <a:xfrm>
            <a:off x="-470133" y="1112283"/>
            <a:ext cx="1583539" cy="1774209"/>
          </a:xfrm>
          <a:custGeom>
            <a:avLst/>
            <a:gdLst>
              <a:gd name="connsiteX0" fmla="*/ 263928 w 1583539"/>
              <a:gd name="connsiteY0" fmla="*/ 0 h 1774209"/>
              <a:gd name="connsiteX1" fmla="*/ 1319611 w 1583539"/>
              <a:gd name="connsiteY1" fmla="*/ 0 h 1774209"/>
              <a:gd name="connsiteX2" fmla="*/ 1583539 w 1583539"/>
              <a:gd name="connsiteY2" fmla="*/ 263928 h 1774209"/>
              <a:gd name="connsiteX3" fmla="*/ 1583539 w 1583539"/>
              <a:gd name="connsiteY3" fmla="*/ 428630 h 1774209"/>
              <a:gd name="connsiteX4" fmla="*/ 1566466 w 1583539"/>
              <a:gd name="connsiteY4" fmla="*/ 437611 h 1774209"/>
              <a:gd name="connsiteX5" fmla="*/ 1319850 w 1583539"/>
              <a:gd name="connsiteY5" fmla="*/ 887105 h 1774209"/>
              <a:gd name="connsiteX6" fmla="*/ 1566466 w 1583539"/>
              <a:gd name="connsiteY6" fmla="*/ 1336600 h 1774209"/>
              <a:gd name="connsiteX7" fmla="*/ 1583539 w 1583539"/>
              <a:gd name="connsiteY7" fmla="*/ 1345580 h 1774209"/>
              <a:gd name="connsiteX8" fmla="*/ 1583539 w 1583539"/>
              <a:gd name="connsiteY8" fmla="*/ 1510281 h 1774209"/>
              <a:gd name="connsiteX9" fmla="*/ 1319611 w 1583539"/>
              <a:gd name="connsiteY9" fmla="*/ 1774209 h 1774209"/>
              <a:gd name="connsiteX10" fmla="*/ 263928 w 1583539"/>
              <a:gd name="connsiteY10" fmla="*/ 1774209 h 1774209"/>
              <a:gd name="connsiteX11" fmla="*/ 0 w 1583539"/>
              <a:gd name="connsiteY11" fmla="*/ 1510281 h 1774209"/>
              <a:gd name="connsiteX12" fmla="*/ 0 w 1583539"/>
              <a:gd name="connsiteY12" fmla="*/ 263928 h 1774209"/>
              <a:gd name="connsiteX13" fmla="*/ 263928 w 1583539"/>
              <a:gd name="connsiteY13" fmla="*/ 0 h 177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3539" h="1774209">
                <a:moveTo>
                  <a:pt x="263928" y="0"/>
                </a:moveTo>
                <a:lnTo>
                  <a:pt x="1319611" y="0"/>
                </a:lnTo>
                <a:cubicBezTo>
                  <a:pt x="1465374" y="0"/>
                  <a:pt x="1583539" y="118165"/>
                  <a:pt x="1583539" y="263928"/>
                </a:cubicBezTo>
                <a:lnTo>
                  <a:pt x="1583539" y="428630"/>
                </a:lnTo>
                <a:lnTo>
                  <a:pt x="1566466" y="437611"/>
                </a:lnTo>
                <a:cubicBezTo>
                  <a:pt x="1417676" y="535025"/>
                  <a:pt x="1319850" y="699994"/>
                  <a:pt x="1319850" y="887105"/>
                </a:cubicBezTo>
                <a:cubicBezTo>
                  <a:pt x="1319850" y="1074216"/>
                  <a:pt x="1417676" y="1239185"/>
                  <a:pt x="1566466" y="1336600"/>
                </a:cubicBezTo>
                <a:lnTo>
                  <a:pt x="1583539" y="1345580"/>
                </a:lnTo>
                <a:lnTo>
                  <a:pt x="1583539" y="1510281"/>
                </a:lnTo>
                <a:cubicBezTo>
                  <a:pt x="1583539" y="1656044"/>
                  <a:pt x="1465374" y="1774209"/>
                  <a:pt x="1319611" y="1774209"/>
                </a:cubicBezTo>
                <a:lnTo>
                  <a:pt x="263928" y="1774209"/>
                </a:lnTo>
                <a:cubicBezTo>
                  <a:pt x="118165" y="1774209"/>
                  <a:pt x="0" y="1656044"/>
                  <a:pt x="0" y="1510281"/>
                </a:cubicBezTo>
                <a:lnTo>
                  <a:pt x="0" y="263928"/>
                </a:lnTo>
                <a:cubicBezTo>
                  <a:pt x="0" y="118165"/>
                  <a:pt x="118165" y="0"/>
                  <a:pt x="26392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01</a:t>
            </a:r>
          </a:p>
        </p:txBody>
      </p:sp>
      <p:sp>
        <p:nvSpPr>
          <p:cNvPr id="13" name="Freeform: Shape 10">
            <a:extLst>
              <a:ext uri="{FF2B5EF4-FFF2-40B4-BE49-F238E27FC236}">
                <a16:creationId xmlns:a16="http://schemas.microsoft.com/office/drawing/2014/main" id="{121A89CA-A94D-70D2-05C1-AC1DED8ACCC6}"/>
              </a:ext>
            </a:extLst>
          </p:cNvPr>
          <p:cNvSpPr/>
          <p:nvPr/>
        </p:nvSpPr>
        <p:spPr>
          <a:xfrm>
            <a:off x="-470133" y="3043374"/>
            <a:ext cx="1583539" cy="1774209"/>
          </a:xfrm>
          <a:custGeom>
            <a:avLst/>
            <a:gdLst>
              <a:gd name="connsiteX0" fmla="*/ 263928 w 1583539"/>
              <a:gd name="connsiteY0" fmla="*/ 0 h 1774209"/>
              <a:gd name="connsiteX1" fmla="*/ 1319611 w 1583539"/>
              <a:gd name="connsiteY1" fmla="*/ 0 h 1774209"/>
              <a:gd name="connsiteX2" fmla="*/ 1583539 w 1583539"/>
              <a:gd name="connsiteY2" fmla="*/ 263928 h 1774209"/>
              <a:gd name="connsiteX3" fmla="*/ 1583539 w 1583539"/>
              <a:gd name="connsiteY3" fmla="*/ 428630 h 1774209"/>
              <a:gd name="connsiteX4" fmla="*/ 1566466 w 1583539"/>
              <a:gd name="connsiteY4" fmla="*/ 437611 h 1774209"/>
              <a:gd name="connsiteX5" fmla="*/ 1319850 w 1583539"/>
              <a:gd name="connsiteY5" fmla="*/ 887105 h 1774209"/>
              <a:gd name="connsiteX6" fmla="*/ 1566466 w 1583539"/>
              <a:gd name="connsiteY6" fmla="*/ 1336600 h 1774209"/>
              <a:gd name="connsiteX7" fmla="*/ 1583539 w 1583539"/>
              <a:gd name="connsiteY7" fmla="*/ 1345580 h 1774209"/>
              <a:gd name="connsiteX8" fmla="*/ 1583539 w 1583539"/>
              <a:gd name="connsiteY8" fmla="*/ 1510281 h 1774209"/>
              <a:gd name="connsiteX9" fmla="*/ 1319611 w 1583539"/>
              <a:gd name="connsiteY9" fmla="*/ 1774209 h 1774209"/>
              <a:gd name="connsiteX10" fmla="*/ 263928 w 1583539"/>
              <a:gd name="connsiteY10" fmla="*/ 1774209 h 1774209"/>
              <a:gd name="connsiteX11" fmla="*/ 0 w 1583539"/>
              <a:gd name="connsiteY11" fmla="*/ 1510281 h 1774209"/>
              <a:gd name="connsiteX12" fmla="*/ 0 w 1583539"/>
              <a:gd name="connsiteY12" fmla="*/ 263928 h 1774209"/>
              <a:gd name="connsiteX13" fmla="*/ 263928 w 1583539"/>
              <a:gd name="connsiteY13" fmla="*/ 0 h 177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3539" h="1774209">
                <a:moveTo>
                  <a:pt x="263928" y="0"/>
                </a:moveTo>
                <a:lnTo>
                  <a:pt x="1319611" y="0"/>
                </a:lnTo>
                <a:cubicBezTo>
                  <a:pt x="1465374" y="0"/>
                  <a:pt x="1583539" y="118165"/>
                  <a:pt x="1583539" y="263928"/>
                </a:cubicBezTo>
                <a:lnTo>
                  <a:pt x="1583539" y="428630"/>
                </a:lnTo>
                <a:lnTo>
                  <a:pt x="1566466" y="437611"/>
                </a:lnTo>
                <a:cubicBezTo>
                  <a:pt x="1417676" y="535025"/>
                  <a:pt x="1319850" y="699994"/>
                  <a:pt x="1319850" y="887105"/>
                </a:cubicBezTo>
                <a:cubicBezTo>
                  <a:pt x="1319850" y="1074216"/>
                  <a:pt x="1417676" y="1239185"/>
                  <a:pt x="1566466" y="1336600"/>
                </a:cubicBezTo>
                <a:lnTo>
                  <a:pt x="1583539" y="1345580"/>
                </a:lnTo>
                <a:lnTo>
                  <a:pt x="1583539" y="1510281"/>
                </a:lnTo>
                <a:cubicBezTo>
                  <a:pt x="1583539" y="1656044"/>
                  <a:pt x="1465374" y="1774209"/>
                  <a:pt x="1319611" y="1774209"/>
                </a:cubicBezTo>
                <a:lnTo>
                  <a:pt x="263928" y="1774209"/>
                </a:lnTo>
                <a:cubicBezTo>
                  <a:pt x="118165" y="1774209"/>
                  <a:pt x="0" y="1656044"/>
                  <a:pt x="0" y="1510281"/>
                </a:cubicBezTo>
                <a:lnTo>
                  <a:pt x="0" y="263928"/>
                </a:lnTo>
                <a:cubicBezTo>
                  <a:pt x="0" y="118165"/>
                  <a:pt x="118165" y="0"/>
                  <a:pt x="26392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02</a:t>
            </a:r>
          </a:p>
        </p:txBody>
      </p:sp>
      <p:pic>
        <p:nvPicPr>
          <p:cNvPr id="4" name="Picture 3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559C1E81-2552-EF5C-0E1D-FA340184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248" y="1263790"/>
            <a:ext cx="4270443" cy="36044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EE5B27-C094-567C-A7DF-65A0EB6274A6}"/>
              </a:ext>
            </a:extLst>
          </p:cNvPr>
          <p:cNvSpPr/>
          <p:nvPr/>
        </p:nvSpPr>
        <p:spPr>
          <a:xfrm>
            <a:off x="5024673" y="1367073"/>
            <a:ext cx="3349782" cy="48888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E4B5FC-575B-4E98-5517-0C9A81F41FEF}"/>
              </a:ext>
            </a:extLst>
          </p:cNvPr>
          <p:cNvSpPr/>
          <p:nvPr/>
        </p:nvSpPr>
        <p:spPr>
          <a:xfrm>
            <a:off x="5024673" y="2028608"/>
            <a:ext cx="2525917" cy="48888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149;p29">
            <a:extLst>
              <a:ext uri="{FF2B5EF4-FFF2-40B4-BE49-F238E27FC236}">
                <a16:creationId xmlns:a16="http://schemas.microsoft.com/office/drawing/2014/main" id="{12B6177C-C97E-9B2E-0806-037611A21573}"/>
              </a:ext>
            </a:extLst>
          </p:cNvPr>
          <p:cNvSpPr txBox="1">
            <a:spLocks/>
          </p:cNvSpPr>
          <p:nvPr/>
        </p:nvSpPr>
        <p:spPr>
          <a:xfrm>
            <a:off x="1003759" y="278994"/>
            <a:ext cx="7375331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Relationship between location and  incurred costs</a:t>
            </a:r>
          </a:p>
        </p:txBody>
      </p:sp>
    </p:spTree>
    <p:extLst>
      <p:ext uri="{BB962C8B-B14F-4D97-AF65-F5344CB8AC3E}">
        <p14:creationId xmlns:p14="http://schemas.microsoft.com/office/powerpoint/2010/main" val="296139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05CA7-F97A-12FD-02D0-E1551E299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3">
            <a:extLst>
              <a:ext uri="{FF2B5EF4-FFF2-40B4-BE49-F238E27FC236}">
                <a16:creationId xmlns:a16="http://schemas.microsoft.com/office/drawing/2014/main" id="{1136BDCD-6B02-CBE0-B0F7-EDF20483686A}"/>
              </a:ext>
            </a:extLst>
          </p:cNvPr>
          <p:cNvSpPr/>
          <p:nvPr/>
        </p:nvSpPr>
        <p:spPr>
          <a:xfrm>
            <a:off x="-1200462" y="1250473"/>
            <a:ext cx="2400924" cy="1497827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Average incurred costs are higher for </a:t>
            </a:r>
            <a:r>
              <a:rPr lang="en-GB" b="1" dirty="0"/>
              <a:t>Main Roads</a:t>
            </a:r>
            <a:r>
              <a:rPr lang="en-GB" dirty="0"/>
              <a:t> and </a:t>
            </a:r>
            <a:r>
              <a:rPr lang="en-GB" b="1" dirty="0"/>
              <a:t>Motorways</a:t>
            </a:r>
            <a:r>
              <a:rPr lang="en-GB" dirty="0"/>
              <a:t>.</a:t>
            </a:r>
          </a:p>
        </p:txBody>
      </p:sp>
      <p:sp>
        <p:nvSpPr>
          <p:cNvPr id="8" name="Rectangle: Rounded Corners 12">
            <a:extLst>
              <a:ext uri="{FF2B5EF4-FFF2-40B4-BE49-F238E27FC236}">
                <a16:creationId xmlns:a16="http://schemas.microsoft.com/office/drawing/2014/main" id="{BFBB189C-6471-1B72-93CA-471610B22A85}"/>
              </a:ext>
            </a:extLst>
          </p:cNvPr>
          <p:cNvSpPr/>
          <p:nvPr/>
        </p:nvSpPr>
        <p:spPr>
          <a:xfrm>
            <a:off x="804583" y="3181564"/>
            <a:ext cx="2168203" cy="1497827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Main Roads </a:t>
            </a:r>
            <a:r>
              <a:rPr lang="en-GB" dirty="0"/>
              <a:t>and </a:t>
            </a:r>
            <a:r>
              <a:rPr lang="en-GB" b="1" dirty="0"/>
              <a:t>Minor Roads</a:t>
            </a:r>
            <a:r>
              <a:rPr lang="en-GB" dirty="0"/>
              <a:t> show greater variability in claim costs, indicating more unpredictable outcomes.</a:t>
            </a:r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F10956E7-3584-4DF4-2EB4-FA6E71F627C3}"/>
              </a:ext>
            </a:extLst>
          </p:cNvPr>
          <p:cNvSpPr/>
          <p:nvPr/>
        </p:nvSpPr>
        <p:spPr>
          <a:xfrm>
            <a:off x="-470133" y="1112283"/>
            <a:ext cx="1583539" cy="1774209"/>
          </a:xfrm>
          <a:custGeom>
            <a:avLst/>
            <a:gdLst>
              <a:gd name="connsiteX0" fmla="*/ 263928 w 1583539"/>
              <a:gd name="connsiteY0" fmla="*/ 0 h 1774209"/>
              <a:gd name="connsiteX1" fmla="*/ 1319611 w 1583539"/>
              <a:gd name="connsiteY1" fmla="*/ 0 h 1774209"/>
              <a:gd name="connsiteX2" fmla="*/ 1583539 w 1583539"/>
              <a:gd name="connsiteY2" fmla="*/ 263928 h 1774209"/>
              <a:gd name="connsiteX3" fmla="*/ 1583539 w 1583539"/>
              <a:gd name="connsiteY3" fmla="*/ 428630 h 1774209"/>
              <a:gd name="connsiteX4" fmla="*/ 1566466 w 1583539"/>
              <a:gd name="connsiteY4" fmla="*/ 437611 h 1774209"/>
              <a:gd name="connsiteX5" fmla="*/ 1319850 w 1583539"/>
              <a:gd name="connsiteY5" fmla="*/ 887105 h 1774209"/>
              <a:gd name="connsiteX6" fmla="*/ 1566466 w 1583539"/>
              <a:gd name="connsiteY6" fmla="*/ 1336600 h 1774209"/>
              <a:gd name="connsiteX7" fmla="*/ 1583539 w 1583539"/>
              <a:gd name="connsiteY7" fmla="*/ 1345580 h 1774209"/>
              <a:gd name="connsiteX8" fmla="*/ 1583539 w 1583539"/>
              <a:gd name="connsiteY8" fmla="*/ 1510281 h 1774209"/>
              <a:gd name="connsiteX9" fmla="*/ 1319611 w 1583539"/>
              <a:gd name="connsiteY9" fmla="*/ 1774209 h 1774209"/>
              <a:gd name="connsiteX10" fmla="*/ 263928 w 1583539"/>
              <a:gd name="connsiteY10" fmla="*/ 1774209 h 1774209"/>
              <a:gd name="connsiteX11" fmla="*/ 0 w 1583539"/>
              <a:gd name="connsiteY11" fmla="*/ 1510281 h 1774209"/>
              <a:gd name="connsiteX12" fmla="*/ 0 w 1583539"/>
              <a:gd name="connsiteY12" fmla="*/ 263928 h 1774209"/>
              <a:gd name="connsiteX13" fmla="*/ 263928 w 1583539"/>
              <a:gd name="connsiteY13" fmla="*/ 0 h 177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3539" h="1774209">
                <a:moveTo>
                  <a:pt x="263928" y="0"/>
                </a:moveTo>
                <a:lnTo>
                  <a:pt x="1319611" y="0"/>
                </a:lnTo>
                <a:cubicBezTo>
                  <a:pt x="1465374" y="0"/>
                  <a:pt x="1583539" y="118165"/>
                  <a:pt x="1583539" y="263928"/>
                </a:cubicBezTo>
                <a:lnTo>
                  <a:pt x="1583539" y="428630"/>
                </a:lnTo>
                <a:lnTo>
                  <a:pt x="1566466" y="437611"/>
                </a:lnTo>
                <a:cubicBezTo>
                  <a:pt x="1417676" y="535025"/>
                  <a:pt x="1319850" y="699994"/>
                  <a:pt x="1319850" y="887105"/>
                </a:cubicBezTo>
                <a:cubicBezTo>
                  <a:pt x="1319850" y="1074216"/>
                  <a:pt x="1417676" y="1239185"/>
                  <a:pt x="1566466" y="1336600"/>
                </a:cubicBezTo>
                <a:lnTo>
                  <a:pt x="1583539" y="1345580"/>
                </a:lnTo>
                <a:lnTo>
                  <a:pt x="1583539" y="1510281"/>
                </a:lnTo>
                <a:cubicBezTo>
                  <a:pt x="1583539" y="1656044"/>
                  <a:pt x="1465374" y="1774209"/>
                  <a:pt x="1319611" y="1774209"/>
                </a:cubicBezTo>
                <a:lnTo>
                  <a:pt x="263928" y="1774209"/>
                </a:lnTo>
                <a:cubicBezTo>
                  <a:pt x="118165" y="1774209"/>
                  <a:pt x="0" y="1656044"/>
                  <a:pt x="0" y="1510281"/>
                </a:cubicBezTo>
                <a:lnTo>
                  <a:pt x="0" y="263928"/>
                </a:lnTo>
                <a:cubicBezTo>
                  <a:pt x="0" y="118165"/>
                  <a:pt x="118165" y="0"/>
                  <a:pt x="26392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01</a:t>
            </a:r>
          </a:p>
        </p:txBody>
      </p:sp>
      <p:sp>
        <p:nvSpPr>
          <p:cNvPr id="13" name="Freeform: Shape 10">
            <a:extLst>
              <a:ext uri="{FF2B5EF4-FFF2-40B4-BE49-F238E27FC236}">
                <a16:creationId xmlns:a16="http://schemas.microsoft.com/office/drawing/2014/main" id="{121A89CA-A94D-70D2-05C1-AC1DED8ACCC6}"/>
              </a:ext>
            </a:extLst>
          </p:cNvPr>
          <p:cNvSpPr/>
          <p:nvPr/>
        </p:nvSpPr>
        <p:spPr>
          <a:xfrm>
            <a:off x="-470133" y="3043374"/>
            <a:ext cx="1583539" cy="1774209"/>
          </a:xfrm>
          <a:custGeom>
            <a:avLst/>
            <a:gdLst>
              <a:gd name="connsiteX0" fmla="*/ 263928 w 1583539"/>
              <a:gd name="connsiteY0" fmla="*/ 0 h 1774209"/>
              <a:gd name="connsiteX1" fmla="*/ 1319611 w 1583539"/>
              <a:gd name="connsiteY1" fmla="*/ 0 h 1774209"/>
              <a:gd name="connsiteX2" fmla="*/ 1583539 w 1583539"/>
              <a:gd name="connsiteY2" fmla="*/ 263928 h 1774209"/>
              <a:gd name="connsiteX3" fmla="*/ 1583539 w 1583539"/>
              <a:gd name="connsiteY3" fmla="*/ 428630 h 1774209"/>
              <a:gd name="connsiteX4" fmla="*/ 1566466 w 1583539"/>
              <a:gd name="connsiteY4" fmla="*/ 437611 h 1774209"/>
              <a:gd name="connsiteX5" fmla="*/ 1319850 w 1583539"/>
              <a:gd name="connsiteY5" fmla="*/ 887105 h 1774209"/>
              <a:gd name="connsiteX6" fmla="*/ 1566466 w 1583539"/>
              <a:gd name="connsiteY6" fmla="*/ 1336600 h 1774209"/>
              <a:gd name="connsiteX7" fmla="*/ 1583539 w 1583539"/>
              <a:gd name="connsiteY7" fmla="*/ 1345580 h 1774209"/>
              <a:gd name="connsiteX8" fmla="*/ 1583539 w 1583539"/>
              <a:gd name="connsiteY8" fmla="*/ 1510281 h 1774209"/>
              <a:gd name="connsiteX9" fmla="*/ 1319611 w 1583539"/>
              <a:gd name="connsiteY9" fmla="*/ 1774209 h 1774209"/>
              <a:gd name="connsiteX10" fmla="*/ 263928 w 1583539"/>
              <a:gd name="connsiteY10" fmla="*/ 1774209 h 1774209"/>
              <a:gd name="connsiteX11" fmla="*/ 0 w 1583539"/>
              <a:gd name="connsiteY11" fmla="*/ 1510281 h 1774209"/>
              <a:gd name="connsiteX12" fmla="*/ 0 w 1583539"/>
              <a:gd name="connsiteY12" fmla="*/ 263928 h 1774209"/>
              <a:gd name="connsiteX13" fmla="*/ 263928 w 1583539"/>
              <a:gd name="connsiteY13" fmla="*/ 0 h 177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3539" h="1774209">
                <a:moveTo>
                  <a:pt x="263928" y="0"/>
                </a:moveTo>
                <a:lnTo>
                  <a:pt x="1319611" y="0"/>
                </a:lnTo>
                <a:cubicBezTo>
                  <a:pt x="1465374" y="0"/>
                  <a:pt x="1583539" y="118165"/>
                  <a:pt x="1583539" y="263928"/>
                </a:cubicBezTo>
                <a:lnTo>
                  <a:pt x="1583539" y="428630"/>
                </a:lnTo>
                <a:lnTo>
                  <a:pt x="1566466" y="437611"/>
                </a:lnTo>
                <a:cubicBezTo>
                  <a:pt x="1417676" y="535025"/>
                  <a:pt x="1319850" y="699994"/>
                  <a:pt x="1319850" y="887105"/>
                </a:cubicBezTo>
                <a:cubicBezTo>
                  <a:pt x="1319850" y="1074216"/>
                  <a:pt x="1417676" y="1239185"/>
                  <a:pt x="1566466" y="1336600"/>
                </a:cubicBezTo>
                <a:lnTo>
                  <a:pt x="1583539" y="1345580"/>
                </a:lnTo>
                <a:lnTo>
                  <a:pt x="1583539" y="1510281"/>
                </a:lnTo>
                <a:cubicBezTo>
                  <a:pt x="1583539" y="1656044"/>
                  <a:pt x="1465374" y="1774209"/>
                  <a:pt x="1319611" y="1774209"/>
                </a:cubicBezTo>
                <a:lnTo>
                  <a:pt x="263928" y="1774209"/>
                </a:lnTo>
                <a:cubicBezTo>
                  <a:pt x="118165" y="1774209"/>
                  <a:pt x="0" y="1656044"/>
                  <a:pt x="0" y="1510281"/>
                </a:cubicBezTo>
                <a:lnTo>
                  <a:pt x="0" y="263928"/>
                </a:lnTo>
                <a:cubicBezTo>
                  <a:pt x="0" y="118165"/>
                  <a:pt x="118165" y="0"/>
                  <a:pt x="26392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02</a:t>
            </a:r>
          </a:p>
        </p:txBody>
      </p:sp>
      <p:pic>
        <p:nvPicPr>
          <p:cNvPr id="5" name="Picture 4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66E596F1-2ABC-28E7-A90F-B086CB665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433" y="1335179"/>
            <a:ext cx="5641964" cy="3533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175111-3F5A-BBA6-005A-927A4A3F99E0}"/>
              </a:ext>
            </a:extLst>
          </p:cNvPr>
          <p:cNvSpPr/>
          <p:nvPr/>
        </p:nvSpPr>
        <p:spPr>
          <a:xfrm>
            <a:off x="4363770" y="1744175"/>
            <a:ext cx="4155542" cy="428657"/>
          </a:xfrm>
          <a:prstGeom prst="rect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Google Shape;149;p29">
            <a:extLst>
              <a:ext uri="{FF2B5EF4-FFF2-40B4-BE49-F238E27FC236}">
                <a16:creationId xmlns:a16="http://schemas.microsoft.com/office/drawing/2014/main" id="{E66D48BB-EE4B-2CBC-527B-31CC9E8FD534}"/>
              </a:ext>
            </a:extLst>
          </p:cNvPr>
          <p:cNvSpPr txBox="1">
            <a:spLocks/>
          </p:cNvSpPr>
          <p:nvPr/>
        </p:nvSpPr>
        <p:spPr>
          <a:xfrm>
            <a:off x="1003759" y="278994"/>
            <a:ext cx="7375331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Relationship between location and  incurred costs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72054D-9936-FC40-E60E-BFB3ED2BC050}"/>
              </a:ext>
            </a:extLst>
          </p:cNvPr>
          <p:cNvSpPr/>
          <p:nvPr/>
        </p:nvSpPr>
        <p:spPr>
          <a:xfrm>
            <a:off x="4363770" y="2748300"/>
            <a:ext cx="1889034" cy="386031"/>
          </a:xfrm>
          <a:prstGeom prst="rect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144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035492-5973-23E9-27E6-C31FF374A98B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custGeom>
            <a:avLst/>
            <a:gdLst>
              <a:gd name="connsiteX0" fmla="*/ 9143999 w 9143999"/>
              <a:gd name="connsiteY0" fmla="*/ 4650186 h 5143500"/>
              <a:gd name="connsiteX1" fmla="*/ 9143999 w 9143999"/>
              <a:gd name="connsiteY1" fmla="*/ 5143500 h 5143500"/>
              <a:gd name="connsiteX2" fmla="*/ 8811202 w 9143999"/>
              <a:gd name="connsiteY2" fmla="*/ 5143500 h 5143500"/>
              <a:gd name="connsiteX3" fmla="*/ 5660123 w 9143999"/>
              <a:gd name="connsiteY3" fmla="*/ 2346881 h 5143500"/>
              <a:gd name="connsiteX4" fmla="*/ 4733896 w 9143999"/>
              <a:gd name="connsiteY4" fmla="*/ 3719853 h 5143500"/>
              <a:gd name="connsiteX5" fmla="*/ 6400900 w 9143999"/>
              <a:gd name="connsiteY5" fmla="*/ 4844438 h 5143500"/>
              <a:gd name="connsiteX6" fmla="*/ 7327127 w 9143999"/>
              <a:gd name="connsiteY6" fmla="*/ 3471466 h 5143500"/>
              <a:gd name="connsiteX7" fmla="*/ 0 w 9143999"/>
              <a:gd name="connsiteY7" fmla="*/ 0 h 5143500"/>
              <a:gd name="connsiteX8" fmla="*/ 6204307 w 9143999"/>
              <a:gd name="connsiteY8" fmla="*/ 0 h 5143500"/>
              <a:gd name="connsiteX9" fmla="*/ 4597298 w 9143999"/>
              <a:gd name="connsiteY9" fmla="*/ 2382115 h 5143500"/>
              <a:gd name="connsiteX10" fmla="*/ 5199558 w 9143999"/>
              <a:gd name="connsiteY10" fmla="*/ 2788408 h 5143500"/>
              <a:gd name="connsiteX11" fmla="*/ 7080658 w 9143999"/>
              <a:gd name="connsiteY11" fmla="*/ 0 h 5143500"/>
              <a:gd name="connsiteX12" fmla="*/ 7239138 w 9143999"/>
              <a:gd name="connsiteY12" fmla="*/ 0 h 5143500"/>
              <a:gd name="connsiteX13" fmla="*/ 5736421 w 9143999"/>
              <a:gd name="connsiteY13" fmla="*/ 2227521 h 5143500"/>
              <a:gd name="connsiteX14" fmla="*/ 7403425 w 9143999"/>
              <a:gd name="connsiteY14" fmla="*/ 3352106 h 5143500"/>
              <a:gd name="connsiteX15" fmla="*/ 9143999 w 9143999"/>
              <a:gd name="connsiteY15" fmla="*/ 772003 h 5143500"/>
              <a:gd name="connsiteX16" fmla="*/ 9143999 w 9143999"/>
              <a:gd name="connsiteY16" fmla="*/ 1054554 h 5143500"/>
              <a:gd name="connsiteX17" fmla="*/ 6385537 w 9143999"/>
              <a:gd name="connsiteY17" fmla="*/ 5143500 h 5143500"/>
              <a:gd name="connsiteX18" fmla="*/ 0 w 9143999"/>
              <a:gd name="connsiteY18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43999" h="5143500">
                <a:moveTo>
                  <a:pt x="9143999" y="4650186"/>
                </a:moveTo>
                <a:lnTo>
                  <a:pt x="9143999" y="5143500"/>
                </a:lnTo>
                <a:lnTo>
                  <a:pt x="8811202" y="5143500"/>
                </a:lnTo>
                <a:close/>
                <a:moveTo>
                  <a:pt x="5660123" y="2346881"/>
                </a:moveTo>
                <a:lnTo>
                  <a:pt x="4733896" y="3719853"/>
                </a:lnTo>
                <a:lnTo>
                  <a:pt x="6400900" y="4844438"/>
                </a:lnTo>
                <a:lnTo>
                  <a:pt x="7327127" y="3471466"/>
                </a:lnTo>
                <a:close/>
                <a:moveTo>
                  <a:pt x="0" y="0"/>
                </a:moveTo>
                <a:lnTo>
                  <a:pt x="6204307" y="0"/>
                </a:lnTo>
                <a:lnTo>
                  <a:pt x="4597298" y="2382115"/>
                </a:lnTo>
                <a:lnTo>
                  <a:pt x="5199558" y="2788408"/>
                </a:lnTo>
                <a:lnTo>
                  <a:pt x="7080658" y="0"/>
                </a:lnTo>
                <a:lnTo>
                  <a:pt x="7239138" y="0"/>
                </a:lnTo>
                <a:lnTo>
                  <a:pt x="5736421" y="2227521"/>
                </a:lnTo>
                <a:lnTo>
                  <a:pt x="7403425" y="3352106"/>
                </a:lnTo>
                <a:lnTo>
                  <a:pt x="9143999" y="772003"/>
                </a:lnTo>
                <a:lnTo>
                  <a:pt x="9143999" y="1054554"/>
                </a:lnTo>
                <a:lnTo>
                  <a:pt x="6385537" y="5143500"/>
                </a:lnTo>
                <a:lnTo>
                  <a:pt x="0" y="5143500"/>
                </a:lnTo>
                <a:close/>
              </a:path>
            </a:pathLst>
          </a:custGeom>
          <a:gradFill flip="none" rotWithShape="1">
            <a:gsLst>
              <a:gs pos="65000">
                <a:srgbClr val="975774"/>
              </a:gs>
              <a:gs pos="0">
                <a:srgbClr val="0070C0"/>
              </a:gs>
              <a:gs pos="100000">
                <a:schemeClr val="tx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6" name="Google Shape;149;p29">
            <a:extLst>
              <a:ext uri="{FF2B5EF4-FFF2-40B4-BE49-F238E27FC236}">
                <a16:creationId xmlns:a16="http://schemas.microsoft.com/office/drawing/2014/main" id="{48E5A2E6-A0E8-22DF-52CF-87C1269DF7F5}"/>
              </a:ext>
            </a:extLst>
          </p:cNvPr>
          <p:cNvSpPr txBox="1">
            <a:spLocks/>
          </p:cNvSpPr>
          <p:nvPr/>
        </p:nvSpPr>
        <p:spPr>
          <a:xfrm>
            <a:off x="494240" y="288685"/>
            <a:ext cx="7375331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Recommendations</a:t>
            </a:r>
          </a:p>
          <a:p>
            <a:pPr algn="l"/>
            <a:endParaRPr lang="en-GB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34516F-0D1B-1E9B-2F1B-D4754DE7643B}"/>
              </a:ext>
            </a:extLst>
          </p:cNvPr>
          <p:cNvSpPr/>
          <p:nvPr/>
        </p:nvSpPr>
        <p:spPr>
          <a:xfrm>
            <a:off x="211971" y="414551"/>
            <a:ext cx="197890" cy="2031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36C0B5-9467-F4C7-1D80-A31F9926B4F7}"/>
              </a:ext>
            </a:extLst>
          </p:cNvPr>
          <p:cNvSpPr/>
          <p:nvPr/>
        </p:nvSpPr>
        <p:spPr>
          <a:xfrm>
            <a:off x="621831" y="1438596"/>
            <a:ext cx="3660847" cy="1538520"/>
          </a:xfrm>
          <a:prstGeom prst="round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85BE5-D788-D2FB-1BC5-BAA9E70BC49D}"/>
              </a:ext>
            </a:extLst>
          </p:cNvPr>
          <p:cNvSpPr/>
          <p:nvPr/>
        </p:nvSpPr>
        <p:spPr>
          <a:xfrm>
            <a:off x="621832" y="3127456"/>
            <a:ext cx="3660846" cy="1538520"/>
          </a:xfrm>
          <a:prstGeom prst="round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59657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ng shot of a road&#10;&#10;Description automatically generated">
            <a:extLst>
              <a:ext uri="{FF2B5EF4-FFF2-40B4-BE49-F238E27FC236}">
                <a16:creationId xmlns:a16="http://schemas.microsoft.com/office/drawing/2014/main" id="{766E21BE-9B84-2264-D3B7-F6B3C0C5E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361" y="0"/>
            <a:ext cx="9348688" cy="518972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035492-5973-23E9-27E6-C31FF374A98B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custGeom>
            <a:avLst/>
            <a:gdLst>
              <a:gd name="connsiteX0" fmla="*/ 9143999 w 9143999"/>
              <a:gd name="connsiteY0" fmla="*/ 4650186 h 5143500"/>
              <a:gd name="connsiteX1" fmla="*/ 9143999 w 9143999"/>
              <a:gd name="connsiteY1" fmla="*/ 5143500 h 5143500"/>
              <a:gd name="connsiteX2" fmla="*/ 8811202 w 9143999"/>
              <a:gd name="connsiteY2" fmla="*/ 5143500 h 5143500"/>
              <a:gd name="connsiteX3" fmla="*/ 5660123 w 9143999"/>
              <a:gd name="connsiteY3" fmla="*/ 2346881 h 5143500"/>
              <a:gd name="connsiteX4" fmla="*/ 4733896 w 9143999"/>
              <a:gd name="connsiteY4" fmla="*/ 3719853 h 5143500"/>
              <a:gd name="connsiteX5" fmla="*/ 6400900 w 9143999"/>
              <a:gd name="connsiteY5" fmla="*/ 4844438 h 5143500"/>
              <a:gd name="connsiteX6" fmla="*/ 7327127 w 9143999"/>
              <a:gd name="connsiteY6" fmla="*/ 3471466 h 5143500"/>
              <a:gd name="connsiteX7" fmla="*/ 0 w 9143999"/>
              <a:gd name="connsiteY7" fmla="*/ 0 h 5143500"/>
              <a:gd name="connsiteX8" fmla="*/ 6204307 w 9143999"/>
              <a:gd name="connsiteY8" fmla="*/ 0 h 5143500"/>
              <a:gd name="connsiteX9" fmla="*/ 4597298 w 9143999"/>
              <a:gd name="connsiteY9" fmla="*/ 2382115 h 5143500"/>
              <a:gd name="connsiteX10" fmla="*/ 5199558 w 9143999"/>
              <a:gd name="connsiteY10" fmla="*/ 2788408 h 5143500"/>
              <a:gd name="connsiteX11" fmla="*/ 7080658 w 9143999"/>
              <a:gd name="connsiteY11" fmla="*/ 0 h 5143500"/>
              <a:gd name="connsiteX12" fmla="*/ 7239138 w 9143999"/>
              <a:gd name="connsiteY12" fmla="*/ 0 h 5143500"/>
              <a:gd name="connsiteX13" fmla="*/ 5736421 w 9143999"/>
              <a:gd name="connsiteY13" fmla="*/ 2227521 h 5143500"/>
              <a:gd name="connsiteX14" fmla="*/ 7403425 w 9143999"/>
              <a:gd name="connsiteY14" fmla="*/ 3352106 h 5143500"/>
              <a:gd name="connsiteX15" fmla="*/ 9143999 w 9143999"/>
              <a:gd name="connsiteY15" fmla="*/ 772003 h 5143500"/>
              <a:gd name="connsiteX16" fmla="*/ 9143999 w 9143999"/>
              <a:gd name="connsiteY16" fmla="*/ 1054554 h 5143500"/>
              <a:gd name="connsiteX17" fmla="*/ 6385537 w 9143999"/>
              <a:gd name="connsiteY17" fmla="*/ 5143500 h 5143500"/>
              <a:gd name="connsiteX18" fmla="*/ 0 w 9143999"/>
              <a:gd name="connsiteY18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43999" h="5143500">
                <a:moveTo>
                  <a:pt x="9143999" y="4650186"/>
                </a:moveTo>
                <a:lnTo>
                  <a:pt x="9143999" y="5143500"/>
                </a:lnTo>
                <a:lnTo>
                  <a:pt x="8811202" y="5143500"/>
                </a:lnTo>
                <a:close/>
                <a:moveTo>
                  <a:pt x="5660123" y="2346881"/>
                </a:moveTo>
                <a:lnTo>
                  <a:pt x="4733896" y="3719853"/>
                </a:lnTo>
                <a:lnTo>
                  <a:pt x="6400900" y="4844438"/>
                </a:lnTo>
                <a:lnTo>
                  <a:pt x="7327127" y="3471466"/>
                </a:lnTo>
                <a:close/>
                <a:moveTo>
                  <a:pt x="0" y="0"/>
                </a:moveTo>
                <a:lnTo>
                  <a:pt x="6204307" y="0"/>
                </a:lnTo>
                <a:lnTo>
                  <a:pt x="4597298" y="2382115"/>
                </a:lnTo>
                <a:lnTo>
                  <a:pt x="5199558" y="2788408"/>
                </a:lnTo>
                <a:lnTo>
                  <a:pt x="7080658" y="0"/>
                </a:lnTo>
                <a:lnTo>
                  <a:pt x="7239138" y="0"/>
                </a:lnTo>
                <a:lnTo>
                  <a:pt x="5736421" y="2227521"/>
                </a:lnTo>
                <a:lnTo>
                  <a:pt x="7403425" y="3352106"/>
                </a:lnTo>
                <a:lnTo>
                  <a:pt x="9143999" y="772003"/>
                </a:lnTo>
                <a:lnTo>
                  <a:pt x="9143999" y="1054554"/>
                </a:lnTo>
                <a:lnTo>
                  <a:pt x="6385537" y="5143500"/>
                </a:lnTo>
                <a:lnTo>
                  <a:pt x="0" y="5143500"/>
                </a:lnTo>
                <a:close/>
              </a:path>
            </a:pathLst>
          </a:custGeom>
          <a:gradFill flip="none" rotWithShape="1">
            <a:gsLst>
              <a:gs pos="65000">
                <a:srgbClr val="975774"/>
              </a:gs>
              <a:gs pos="0">
                <a:srgbClr val="0070C0"/>
              </a:gs>
              <a:gs pos="100000">
                <a:schemeClr val="tx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6" name="Google Shape;149;p29">
            <a:extLst>
              <a:ext uri="{FF2B5EF4-FFF2-40B4-BE49-F238E27FC236}">
                <a16:creationId xmlns:a16="http://schemas.microsoft.com/office/drawing/2014/main" id="{48E5A2E6-A0E8-22DF-52CF-87C1269DF7F5}"/>
              </a:ext>
            </a:extLst>
          </p:cNvPr>
          <p:cNvSpPr txBox="1">
            <a:spLocks/>
          </p:cNvSpPr>
          <p:nvPr/>
        </p:nvSpPr>
        <p:spPr>
          <a:xfrm>
            <a:off x="494240" y="288685"/>
            <a:ext cx="7375331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Recommendations</a:t>
            </a:r>
          </a:p>
          <a:p>
            <a:pPr algn="l"/>
            <a:endParaRPr lang="en-GB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34516F-0D1B-1E9B-2F1B-D4754DE7643B}"/>
              </a:ext>
            </a:extLst>
          </p:cNvPr>
          <p:cNvSpPr/>
          <p:nvPr/>
        </p:nvSpPr>
        <p:spPr>
          <a:xfrm>
            <a:off x="334073" y="2111119"/>
            <a:ext cx="197890" cy="2031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36C0B5-9467-F4C7-1D80-A31F9926B4F7}"/>
              </a:ext>
            </a:extLst>
          </p:cNvPr>
          <p:cNvSpPr/>
          <p:nvPr/>
        </p:nvSpPr>
        <p:spPr>
          <a:xfrm>
            <a:off x="621831" y="1438596"/>
            <a:ext cx="3660847" cy="15385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>
                    <a:lumMod val="90000"/>
                    <a:lumOff val="10000"/>
                  </a:schemeClr>
                </a:solidFill>
              </a:rPr>
              <a:t>Increased Reserves for Major Roads: </a:t>
            </a:r>
          </a:p>
          <a:p>
            <a:pPr algn="ctr"/>
            <a:endParaRPr lang="en-GB" dirty="0">
              <a:solidFill>
                <a:schemeClr val="bg1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GB" dirty="0">
                <a:solidFill>
                  <a:schemeClr val="bg1">
                    <a:lumMod val="90000"/>
                    <a:lumOff val="10000"/>
                  </a:schemeClr>
                </a:solidFill>
              </a:rPr>
              <a:t>Allocate higher reserves for claims on </a:t>
            </a:r>
            <a:r>
              <a:rPr lang="en-GB" b="1" dirty="0">
                <a:solidFill>
                  <a:schemeClr val="bg1">
                    <a:lumMod val="90000"/>
                    <a:lumOff val="10000"/>
                  </a:schemeClr>
                </a:solidFill>
              </a:rPr>
              <a:t>Major Roads</a:t>
            </a:r>
            <a:r>
              <a:rPr lang="en-GB" dirty="0">
                <a:solidFill>
                  <a:schemeClr val="bg1">
                    <a:lumMod val="90000"/>
                    <a:lumOff val="10000"/>
                  </a:schemeClr>
                </a:solidFill>
              </a:rPr>
              <a:t>, as they tend to result in </a:t>
            </a:r>
            <a:r>
              <a:rPr lang="en-GB" b="1" dirty="0">
                <a:solidFill>
                  <a:schemeClr val="bg1">
                    <a:lumMod val="90000"/>
                    <a:lumOff val="10000"/>
                  </a:schemeClr>
                </a:solidFill>
              </a:rPr>
              <a:t>more costly </a:t>
            </a:r>
            <a:r>
              <a:rPr lang="en-GB" dirty="0">
                <a:solidFill>
                  <a:schemeClr val="bg1">
                    <a:lumMod val="90000"/>
                    <a:lumOff val="10000"/>
                  </a:schemeClr>
                </a:solidFill>
              </a:rPr>
              <a:t>and </a:t>
            </a:r>
            <a:r>
              <a:rPr lang="en-GB" b="1" dirty="0">
                <a:solidFill>
                  <a:schemeClr val="bg1">
                    <a:lumMod val="90000"/>
                    <a:lumOff val="10000"/>
                  </a:schemeClr>
                </a:solidFill>
              </a:rPr>
              <a:t>unpredictable</a:t>
            </a:r>
            <a:r>
              <a:rPr lang="en-GB" dirty="0">
                <a:solidFill>
                  <a:schemeClr val="bg1">
                    <a:lumMod val="90000"/>
                    <a:lumOff val="10000"/>
                  </a:schemeClr>
                </a:solidFill>
              </a:rPr>
              <a:t> claims.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85BE5-D788-D2FB-1BC5-BAA9E70BC49D}"/>
              </a:ext>
            </a:extLst>
          </p:cNvPr>
          <p:cNvSpPr/>
          <p:nvPr/>
        </p:nvSpPr>
        <p:spPr>
          <a:xfrm>
            <a:off x="621832" y="3127456"/>
            <a:ext cx="3660846" cy="1538520"/>
          </a:xfrm>
          <a:prstGeom prst="round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86797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ad with bushes and bushes on the side&#10;&#10;Description automatically generated">
            <a:extLst>
              <a:ext uri="{FF2B5EF4-FFF2-40B4-BE49-F238E27FC236}">
                <a16:creationId xmlns:a16="http://schemas.microsoft.com/office/drawing/2014/main" id="{9527E6AE-E9C9-17E8-C9A4-A897C215E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478" y="0"/>
            <a:ext cx="8493508" cy="516405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035492-5973-23E9-27E6-C31FF374A98B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custGeom>
            <a:avLst/>
            <a:gdLst>
              <a:gd name="connsiteX0" fmla="*/ 9143999 w 9143999"/>
              <a:gd name="connsiteY0" fmla="*/ 4650186 h 5143500"/>
              <a:gd name="connsiteX1" fmla="*/ 9143999 w 9143999"/>
              <a:gd name="connsiteY1" fmla="*/ 5143500 h 5143500"/>
              <a:gd name="connsiteX2" fmla="*/ 8811202 w 9143999"/>
              <a:gd name="connsiteY2" fmla="*/ 5143500 h 5143500"/>
              <a:gd name="connsiteX3" fmla="*/ 5660123 w 9143999"/>
              <a:gd name="connsiteY3" fmla="*/ 2346881 h 5143500"/>
              <a:gd name="connsiteX4" fmla="*/ 4733896 w 9143999"/>
              <a:gd name="connsiteY4" fmla="*/ 3719853 h 5143500"/>
              <a:gd name="connsiteX5" fmla="*/ 6400900 w 9143999"/>
              <a:gd name="connsiteY5" fmla="*/ 4844438 h 5143500"/>
              <a:gd name="connsiteX6" fmla="*/ 7327127 w 9143999"/>
              <a:gd name="connsiteY6" fmla="*/ 3471466 h 5143500"/>
              <a:gd name="connsiteX7" fmla="*/ 0 w 9143999"/>
              <a:gd name="connsiteY7" fmla="*/ 0 h 5143500"/>
              <a:gd name="connsiteX8" fmla="*/ 6204307 w 9143999"/>
              <a:gd name="connsiteY8" fmla="*/ 0 h 5143500"/>
              <a:gd name="connsiteX9" fmla="*/ 4597298 w 9143999"/>
              <a:gd name="connsiteY9" fmla="*/ 2382115 h 5143500"/>
              <a:gd name="connsiteX10" fmla="*/ 5199558 w 9143999"/>
              <a:gd name="connsiteY10" fmla="*/ 2788408 h 5143500"/>
              <a:gd name="connsiteX11" fmla="*/ 7080658 w 9143999"/>
              <a:gd name="connsiteY11" fmla="*/ 0 h 5143500"/>
              <a:gd name="connsiteX12" fmla="*/ 7239138 w 9143999"/>
              <a:gd name="connsiteY12" fmla="*/ 0 h 5143500"/>
              <a:gd name="connsiteX13" fmla="*/ 5736421 w 9143999"/>
              <a:gd name="connsiteY13" fmla="*/ 2227521 h 5143500"/>
              <a:gd name="connsiteX14" fmla="*/ 7403425 w 9143999"/>
              <a:gd name="connsiteY14" fmla="*/ 3352106 h 5143500"/>
              <a:gd name="connsiteX15" fmla="*/ 9143999 w 9143999"/>
              <a:gd name="connsiteY15" fmla="*/ 772003 h 5143500"/>
              <a:gd name="connsiteX16" fmla="*/ 9143999 w 9143999"/>
              <a:gd name="connsiteY16" fmla="*/ 1054554 h 5143500"/>
              <a:gd name="connsiteX17" fmla="*/ 6385537 w 9143999"/>
              <a:gd name="connsiteY17" fmla="*/ 5143500 h 5143500"/>
              <a:gd name="connsiteX18" fmla="*/ 0 w 9143999"/>
              <a:gd name="connsiteY18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43999" h="5143500">
                <a:moveTo>
                  <a:pt x="9143999" y="4650186"/>
                </a:moveTo>
                <a:lnTo>
                  <a:pt x="9143999" y="5143500"/>
                </a:lnTo>
                <a:lnTo>
                  <a:pt x="8811202" y="5143500"/>
                </a:lnTo>
                <a:close/>
                <a:moveTo>
                  <a:pt x="5660123" y="2346881"/>
                </a:moveTo>
                <a:lnTo>
                  <a:pt x="4733896" y="3719853"/>
                </a:lnTo>
                <a:lnTo>
                  <a:pt x="6400900" y="4844438"/>
                </a:lnTo>
                <a:lnTo>
                  <a:pt x="7327127" y="3471466"/>
                </a:lnTo>
                <a:close/>
                <a:moveTo>
                  <a:pt x="0" y="0"/>
                </a:moveTo>
                <a:lnTo>
                  <a:pt x="6204307" y="0"/>
                </a:lnTo>
                <a:lnTo>
                  <a:pt x="4597298" y="2382115"/>
                </a:lnTo>
                <a:lnTo>
                  <a:pt x="5199558" y="2788408"/>
                </a:lnTo>
                <a:lnTo>
                  <a:pt x="7080658" y="0"/>
                </a:lnTo>
                <a:lnTo>
                  <a:pt x="7239138" y="0"/>
                </a:lnTo>
                <a:lnTo>
                  <a:pt x="5736421" y="2227521"/>
                </a:lnTo>
                <a:lnTo>
                  <a:pt x="7403425" y="3352106"/>
                </a:lnTo>
                <a:lnTo>
                  <a:pt x="9143999" y="772003"/>
                </a:lnTo>
                <a:lnTo>
                  <a:pt x="9143999" y="1054554"/>
                </a:lnTo>
                <a:lnTo>
                  <a:pt x="6385537" y="5143500"/>
                </a:lnTo>
                <a:lnTo>
                  <a:pt x="0" y="5143500"/>
                </a:lnTo>
                <a:close/>
              </a:path>
            </a:pathLst>
          </a:custGeom>
          <a:gradFill flip="none" rotWithShape="1">
            <a:gsLst>
              <a:gs pos="65000">
                <a:srgbClr val="975774"/>
              </a:gs>
              <a:gs pos="0">
                <a:srgbClr val="0070C0"/>
              </a:gs>
              <a:gs pos="100000">
                <a:schemeClr val="tx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6" name="Google Shape;149;p29">
            <a:extLst>
              <a:ext uri="{FF2B5EF4-FFF2-40B4-BE49-F238E27FC236}">
                <a16:creationId xmlns:a16="http://schemas.microsoft.com/office/drawing/2014/main" id="{48E5A2E6-A0E8-22DF-52CF-87C1269DF7F5}"/>
              </a:ext>
            </a:extLst>
          </p:cNvPr>
          <p:cNvSpPr txBox="1">
            <a:spLocks/>
          </p:cNvSpPr>
          <p:nvPr/>
        </p:nvSpPr>
        <p:spPr>
          <a:xfrm>
            <a:off x="494240" y="288685"/>
            <a:ext cx="7375331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Recommendations</a:t>
            </a:r>
          </a:p>
          <a:p>
            <a:pPr algn="l"/>
            <a:endParaRPr lang="en-GB" sz="3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34516F-0D1B-1E9B-2F1B-D4754DE7643B}"/>
              </a:ext>
            </a:extLst>
          </p:cNvPr>
          <p:cNvSpPr/>
          <p:nvPr/>
        </p:nvSpPr>
        <p:spPr>
          <a:xfrm>
            <a:off x="353657" y="3795133"/>
            <a:ext cx="197890" cy="2031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36C0B5-9467-F4C7-1D80-A31F9926B4F7}"/>
              </a:ext>
            </a:extLst>
          </p:cNvPr>
          <p:cNvSpPr/>
          <p:nvPr/>
        </p:nvSpPr>
        <p:spPr>
          <a:xfrm>
            <a:off x="621831" y="1438596"/>
            <a:ext cx="3660847" cy="1538520"/>
          </a:xfrm>
          <a:prstGeom prst="round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Increased Reserves for Major Roads: </a:t>
            </a:r>
          </a:p>
          <a:p>
            <a:pPr algn="ctr"/>
            <a:endParaRPr lang="en-GB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Allocate higher reserves for claims on </a:t>
            </a:r>
            <a:r>
              <a:rPr lang="en-GB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Major Roads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 as they tend to result in </a:t>
            </a:r>
            <a:r>
              <a:rPr lang="en-GB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more costly 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and </a:t>
            </a:r>
            <a:r>
              <a:rPr lang="en-GB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unpredictable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claims.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B85BE5-D788-D2FB-1BC5-BAA9E70BC49D}"/>
              </a:ext>
            </a:extLst>
          </p:cNvPr>
          <p:cNvSpPr/>
          <p:nvPr/>
        </p:nvSpPr>
        <p:spPr>
          <a:xfrm>
            <a:off x="621832" y="3127456"/>
            <a:ext cx="3660846" cy="15385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>
                    <a:lumMod val="90000"/>
                    <a:lumOff val="10000"/>
                  </a:schemeClr>
                </a:solidFill>
              </a:rPr>
              <a:t>Dynamic Reserves for Minor Roads: </a:t>
            </a:r>
          </a:p>
          <a:p>
            <a:pPr algn="ctr"/>
            <a:endParaRPr lang="en-GB" b="1" dirty="0">
              <a:solidFill>
                <a:schemeClr val="bg1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GB" dirty="0">
                <a:solidFill>
                  <a:schemeClr val="bg1">
                    <a:lumMod val="90000"/>
                    <a:lumOff val="10000"/>
                  </a:schemeClr>
                </a:solidFill>
              </a:rPr>
              <a:t>Maintain flexible reserves for </a:t>
            </a:r>
            <a:r>
              <a:rPr lang="en-GB" b="1" dirty="0">
                <a:solidFill>
                  <a:schemeClr val="bg1">
                    <a:lumMod val="90000"/>
                    <a:lumOff val="10000"/>
                  </a:schemeClr>
                </a:solidFill>
              </a:rPr>
              <a:t>Minor Roads </a:t>
            </a:r>
            <a:r>
              <a:rPr lang="en-GB" dirty="0">
                <a:solidFill>
                  <a:schemeClr val="bg1">
                    <a:lumMod val="90000"/>
                    <a:lumOff val="10000"/>
                  </a:schemeClr>
                </a:solidFill>
              </a:rPr>
              <a:t>to account for </a:t>
            </a:r>
            <a:r>
              <a:rPr lang="en-GB" b="1" dirty="0">
                <a:solidFill>
                  <a:schemeClr val="bg1">
                    <a:lumMod val="90000"/>
                    <a:lumOff val="10000"/>
                  </a:schemeClr>
                </a:solidFill>
              </a:rPr>
              <a:t>occasional large claims </a:t>
            </a:r>
            <a:r>
              <a:rPr lang="en-GB" dirty="0">
                <a:solidFill>
                  <a:schemeClr val="bg1">
                    <a:lumMod val="90000"/>
                    <a:lumOff val="10000"/>
                  </a:schemeClr>
                </a:solidFill>
              </a:rPr>
              <a:t>despite lower average costs.</a:t>
            </a:r>
          </a:p>
        </p:txBody>
      </p:sp>
    </p:spTree>
    <p:extLst>
      <p:ext uri="{BB962C8B-B14F-4D97-AF65-F5344CB8AC3E}">
        <p14:creationId xmlns:p14="http://schemas.microsoft.com/office/powerpoint/2010/main" val="108448090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312CB-E473-4626-C05E-1FA970CCE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orange business card&#10;&#10;Description automatically generated">
            <a:extLst>
              <a:ext uri="{FF2B5EF4-FFF2-40B4-BE49-F238E27FC236}">
                <a16:creationId xmlns:a16="http://schemas.microsoft.com/office/drawing/2014/main" id="{F269F881-67E5-F8B7-7063-79C0B2589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452" y="1612703"/>
            <a:ext cx="14123192" cy="3530798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8CC62C-E763-8731-07FF-9CAFA1A16977}"/>
              </a:ext>
            </a:extLst>
          </p:cNvPr>
          <p:cNvSpPr/>
          <p:nvPr/>
        </p:nvSpPr>
        <p:spPr>
          <a:xfrm>
            <a:off x="0" y="0"/>
            <a:ext cx="9144001" cy="5143500"/>
          </a:xfrm>
          <a:custGeom>
            <a:avLst/>
            <a:gdLst>
              <a:gd name="connsiteX0" fmla="*/ 3249499 w 9144001"/>
              <a:gd name="connsiteY0" fmla="*/ 1612702 h 5143500"/>
              <a:gd name="connsiteX1" fmla="*/ 4809964 w 9144001"/>
              <a:gd name="connsiteY1" fmla="*/ 3276600 h 5143500"/>
              <a:gd name="connsiteX2" fmla="*/ 5895085 w 9144001"/>
              <a:gd name="connsiteY2" fmla="*/ 2258933 h 5143500"/>
              <a:gd name="connsiteX3" fmla="*/ 5289026 w 9144001"/>
              <a:gd name="connsiteY3" fmla="*/ 1612702 h 5143500"/>
              <a:gd name="connsiteX4" fmla="*/ 0 w 9144001"/>
              <a:gd name="connsiteY4" fmla="*/ 0 h 5143500"/>
              <a:gd name="connsiteX5" fmla="*/ 2 w 9144001"/>
              <a:gd name="connsiteY5" fmla="*/ 0 h 5143500"/>
              <a:gd name="connsiteX6" fmla="*/ 651383 w 9144001"/>
              <a:gd name="connsiteY6" fmla="*/ 0 h 5143500"/>
              <a:gd name="connsiteX7" fmla="*/ 1529575 w 9144001"/>
              <a:gd name="connsiteY7" fmla="*/ 0 h 5143500"/>
              <a:gd name="connsiteX8" fmla="*/ 5362575 w 9144001"/>
              <a:gd name="connsiteY8" fmla="*/ 0 h 5143500"/>
              <a:gd name="connsiteX9" fmla="*/ 9144001 w 9144001"/>
              <a:gd name="connsiteY9" fmla="*/ 0 h 5143500"/>
              <a:gd name="connsiteX10" fmla="*/ 9144001 w 9144001"/>
              <a:gd name="connsiteY10" fmla="*/ 5143500 h 5143500"/>
              <a:gd name="connsiteX11" fmla="*/ 3284950 w 9144001"/>
              <a:gd name="connsiteY11" fmla="*/ 5143500 h 5143500"/>
              <a:gd name="connsiteX12" fmla="*/ 4920070 w 9144001"/>
              <a:gd name="connsiteY12" fmla="*/ 3610023 h 5143500"/>
              <a:gd name="connsiteX13" fmla="*/ 4278822 w 9144001"/>
              <a:gd name="connsiteY13" fmla="*/ 2926272 h 5143500"/>
              <a:gd name="connsiteX14" fmla="*/ 2500361 w 9144001"/>
              <a:gd name="connsiteY14" fmla="*/ 4594179 h 5143500"/>
              <a:gd name="connsiteX15" fmla="*/ 3015535 w 9144001"/>
              <a:gd name="connsiteY15" fmla="*/ 5143500 h 5143500"/>
              <a:gd name="connsiteX16" fmla="*/ 1676400 w 9144001"/>
              <a:gd name="connsiteY16" fmla="*/ 5143500 h 5143500"/>
              <a:gd name="connsiteX17" fmla="*/ 2293369 w 9144001"/>
              <a:gd name="connsiteY17" fmla="*/ 4564884 h 5143500"/>
              <a:gd name="connsiteX18" fmla="*/ 2 w 9144001"/>
              <a:gd name="connsiteY18" fmla="*/ 2119504 h 5143500"/>
              <a:gd name="connsiteX19" fmla="*/ 2 w 9144001"/>
              <a:gd name="connsiteY19" fmla="*/ 1931981 h 5143500"/>
              <a:gd name="connsiteX20" fmla="*/ 2405632 w 9144001"/>
              <a:gd name="connsiteY20" fmla="*/ 4497064 h 5143500"/>
              <a:gd name="connsiteX21" fmla="*/ 4183438 w 9144001"/>
              <a:gd name="connsiteY21" fmla="*/ 2829771 h 5143500"/>
              <a:gd name="connsiteX22" fmla="*/ 3042026 w 9144001"/>
              <a:gd name="connsiteY22" fmla="*/ 1612702 h 5143500"/>
              <a:gd name="connsiteX23" fmla="*/ 0 w 9144001"/>
              <a:gd name="connsiteY23" fmla="*/ 161270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44001" h="5143500">
                <a:moveTo>
                  <a:pt x="3249499" y="1612702"/>
                </a:moveTo>
                <a:lnTo>
                  <a:pt x="4809964" y="3276600"/>
                </a:lnTo>
                <a:lnTo>
                  <a:pt x="5895085" y="2258933"/>
                </a:lnTo>
                <a:lnTo>
                  <a:pt x="5289026" y="1612702"/>
                </a:lnTo>
                <a:close/>
                <a:moveTo>
                  <a:pt x="0" y="0"/>
                </a:moveTo>
                <a:lnTo>
                  <a:pt x="2" y="0"/>
                </a:lnTo>
                <a:lnTo>
                  <a:pt x="651383" y="0"/>
                </a:lnTo>
                <a:lnTo>
                  <a:pt x="1529575" y="0"/>
                </a:lnTo>
                <a:lnTo>
                  <a:pt x="5362575" y="0"/>
                </a:lnTo>
                <a:lnTo>
                  <a:pt x="9144001" y="0"/>
                </a:lnTo>
                <a:lnTo>
                  <a:pt x="9144001" y="5143500"/>
                </a:lnTo>
                <a:lnTo>
                  <a:pt x="3284950" y="5143500"/>
                </a:lnTo>
                <a:lnTo>
                  <a:pt x="4920070" y="3610023"/>
                </a:lnTo>
                <a:lnTo>
                  <a:pt x="4278822" y="2926272"/>
                </a:lnTo>
                <a:lnTo>
                  <a:pt x="2500361" y="4594179"/>
                </a:lnTo>
                <a:lnTo>
                  <a:pt x="3015535" y="5143500"/>
                </a:lnTo>
                <a:lnTo>
                  <a:pt x="1676400" y="5143500"/>
                </a:lnTo>
                <a:lnTo>
                  <a:pt x="2293369" y="4564884"/>
                </a:lnTo>
                <a:lnTo>
                  <a:pt x="2" y="2119504"/>
                </a:lnTo>
                <a:lnTo>
                  <a:pt x="2" y="1931981"/>
                </a:lnTo>
                <a:lnTo>
                  <a:pt x="2405632" y="4497064"/>
                </a:lnTo>
                <a:lnTo>
                  <a:pt x="4183438" y="2829771"/>
                </a:lnTo>
                <a:lnTo>
                  <a:pt x="3042026" y="1612702"/>
                </a:lnTo>
                <a:lnTo>
                  <a:pt x="0" y="1612702"/>
                </a:lnTo>
                <a:close/>
              </a:path>
            </a:pathLst>
          </a:cu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48000">
                <a:schemeClr val="tx2">
                  <a:lumMod val="67000"/>
                  <a:lumOff val="33000"/>
                </a:schemeClr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" name="Google Shape;149;p29">
            <a:extLst>
              <a:ext uri="{FF2B5EF4-FFF2-40B4-BE49-F238E27FC236}">
                <a16:creationId xmlns:a16="http://schemas.microsoft.com/office/drawing/2014/main" id="{15E209AB-0F02-79E6-BD39-4330EC427E58}"/>
              </a:ext>
            </a:extLst>
          </p:cNvPr>
          <p:cNvSpPr txBox="1">
            <a:spLocks/>
          </p:cNvSpPr>
          <p:nvPr/>
        </p:nvSpPr>
        <p:spPr>
          <a:xfrm>
            <a:off x="519113" y="429905"/>
            <a:ext cx="8024812" cy="752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600" dirty="0">
                <a:solidFill>
                  <a:schemeClr val="tx1"/>
                </a:solidFill>
              </a:rPr>
              <a:t>Thank you for your attention!</a:t>
            </a:r>
          </a:p>
        </p:txBody>
      </p:sp>
      <p:sp>
        <p:nvSpPr>
          <p:cNvPr id="17" name="Google Shape;149;p29">
            <a:extLst>
              <a:ext uri="{FF2B5EF4-FFF2-40B4-BE49-F238E27FC236}">
                <a16:creationId xmlns:a16="http://schemas.microsoft.com/office/drawing/2014/main" id="{3C5475C5-495E-13FD-B2EF-518565CBD87F}"/>
              </a:ext>
            </a:extLst>
          </p:cNvPr>
          <p:cNvSpPr txBox="1">
            <a:spLocks/>
          </p:cNvSpPr>
          <p:nvPr/>
        </p:nvSpPr>
        <p:spPr>
          <a:xfrm>
            <a:off x="6150280" y="1612702"/>
            <a:ext cx="2529378" cy="1182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-GB" sz="1400" dirty="0">
                <a:solidFill>
                  <a:schemeClr val="tx1"/>
                </a:solidFill>
              </a:rPr>
              <a:t>Maria </a:t>
            </a:r>
            <a:r>
              <a:rPr lang="en-GB" sz="1400" dirty="0" err="1">
                <a:solidFill>
                  <a:schemeClr val="tx1"/>
                </a:solidFill>
              </a:rPr>
              <a:t>Lisitskaya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Data Analyst</a:t>
            </a:r>
          </a:p>
          <a:p>
            <a:r>
              <a:rPr lang="en-GB" sz="1400" dirty="0" err="1">
                <a:solidFill>
                  <a:schemeClr val="tx1"/>
                </a:solidFill>
              </a:rPr>
              <a:t>mlisitskaya@yahoo.com</a:t>
            </a:r>
            <a:endParaRPr lang="en-GB" sz="1400" dirty="0">
              <a:solidFill>
                <a:schemeClr val="tx1"/>
              </a:solidFill>
            </a:endParaRPr>
          </a:p>
          <a:p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82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3">
            <a:extLst>
              <a:ext uri="{FF2B5EF4-FFF2-40B4-BE49-F238E27FC236}">
                <a16:creationId xmlns:a16="http://schemas.microsoft.com/office/drawing/2014/main" id="{0986BDE6-64B0-AE96-EA3D-05FECA27785E}"/>
              </a:ext>
            </a:extLst>
          </p:cNvPr>
          <p:cNvSpPr/>
          <p:nvPr/>
        </p:nvSpPr>
        <p:spPr>
          <a:xfrm>
            <a:off x="7431669" y="550279"/>
            <a:ext cx="2658188" cy="1221697"/>
          </a:xfrm>
          <a:prstGeom prst="roundRect">
            <a:avLst>
              <a:gd name="adj" fmla="val 26023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bg1"/>
                </a:solidFill>
              </a:rPr>
              <a:t>Contains </a:t>
            </a:r>
            <a:r>
              <a:rPr lang="en-GB" b="1" dirty="0">
                <a:solidFill>
                  <a:schemeClr val="bg1"/>
                </a:solidFill>
              </a:rPr>
              <a:t>over 12 years </a:t>
            </a:r>
            <a:r>
              <a:rPr lang="en-GB" dirty="0">
                <a:solidFill>
                  <a:schemeClr val="bg1"/>
                </a:solidFill>
              </a:rPr>
              <a:t>of claims data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06AEA8-5C9E-E9EA-B62F-2A2D4CB0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188" y="3697567"/>
            <a:ext cx="4535687" cy="1252255"/>
          </a:xfrm>
        </p:spPr>
        <p:txBody>
          <a:bodyPr/>
          <a:lstStyle/>
          <a:p>
            <a:r>
              <a:rPr lang="en-GB" sz="3600" dirty="0"/>
              <a:t>Dataset Overview &amp; Data Suitability</a:t>
            </a:r>
            <a:endParaRPr lang="en-US" sz="3600" dirty="0"/>
          </a:p>
        </p:txBody>
      </p:sp>
      <p:pic>
        <p:nvPicPr>
          <p:cNvPr id="5" name="Picture 4" descr="A graph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0A37F122-D6B7-FFBF-54A1-EFAD6A00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25" y="308661"/>
            <a:ext cx="6069763" cy="3298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: Rounded Corners 15">
            <a:extLst>
              <a:ext uri="{FF2B5EF4-FFF2-40B4-BE49-F238E27FC236}">
                <a16:creationId xmlns:a16="http://schemas.microsoft.com/office/drawing/2014/main" id="{A5D62C00-963E-1D7F-3A85-89A7331156C0}"/>
              </a:ext>
            </a:extLst>
          </p:cNvPr>
          <p:cNvSpPr/>
          <p:nvPr/>
        </p:nvSpPr>
        <p:spPr>
          <a:xfrm>
            <a:off x="5336937" y="2231949"/>
            <a:ext cx="2658188" cy="1221697"/>
          </a:xfrm>
          <a:prstGeom prst="roundRect">
            <a:avLst>
              <a:gd name="adj" fmla="val 30701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solidFill>
                  <a:schemeClr val="bg1"/>
                </a:solidFill>
              </a:rPr>
              <a:t>45 variables </a:t>
            </a:r>
            <a:r>
              <a:rPr lang="en-GB" dirty="0">
                <a:solidFill>
                  <a:schemeClr val="bg1"/>
                </a:solidFill>
              </a:rPr>
              <a:t>covering different aspects of claims</a:t>
            </a:r>
            <a:endParaRPr lang="en-GB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EDBF84A7-33B9-E772-4BC5-B74957AF19F8}"/>
              </a:ext>
            </a:extLst>
          </p:cNvPr>
          <p:cNvSpPr/>
          <p:nvPr/>
        </p:nvSpPr>
        <p:spPr>
          <a:xfrm>
            <a:off x="7576443" y="396955"/>
            <a:ext cx="1754661" cy="1528346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01</a:t>
            </a:r>
          </a:p>
        </p:txBody>
      </p:sp>
      <p:sp>
        <p:nvSpPr>
          <p:cNvPr id="9" name="Freeform: Shape 16">
            <a:extLst>
              <a:ext uri="{FF2B5EF4-FFF2-40B4-BE49-F238E27FC236}">
                <a16:creationId xmlns:a16="http://schemas.microsoft.com/office/drawing/2014/main" id="{BC115528-A964-53C1-C724-7A7B488DDE94}"/>
              </a:ext>
            </a:extLst>
          </p:cNvPr>
          <p:cNvSpPr/>
          <p:nvPr/>
        </p:nvSpPr>
        <p:spPr>
          <a:xfrm>
            <a:off x="7576442" y="2078625"/>
            <a:ext cx="1754661" cy="1528346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14647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6AEA8-5C9E-E9EA-B62F-2A2D4CB0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075" y="3697567"/>
            <a:ext cx="4297800" cy="1252255"/>
          </a:xfrm>
        </p:spPr>
        <p:txBody>
          <a:bodyPr/>
          <a:lstStyle/>
          <a:p>
            <a:r>
              <a:rPr lang="en-GB" sz="3600" dirty="0"/>
              <a:t>Analysis Methodology</a:t>
            </a:r>
            <a:endParaRPr lang="en-US" sz="3600" dirty="0"/>
          </a:p>
        </p:txBody>
      </p:sp>
      <p:sp>
        <p:nvSpPr>
          <p:cNvPr id="7" name="Rectangle: Rounded Corners 24">
            <a:extLst>
              <a:ext uri="{FF2B5EF4-FFF2-40B4-BE49-F238E27FC236}">
                <a16:creationId xmlns:a16="http://schemas.microsoft.com/office/drawing/2014/main" id="{D07AF61C-59FD-A65D-2DDB-589FD88AB9C1}"/>
              </a:ext>
            </a:extLst>
          </p:cNvPr>
          <p:cNvSpPr/>
          <p:nvPr/>
        </p:nvSpPr>
        <p:spPr>
          <a:xfrm>
            <a:off x="-676514" y="313788"/>
            <a:ext cx="2208569" cy="1166048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/>
              <a:t>Applied </a:t>
            </a:r>
            <a:r>
              <a:rPr lang="en-GB" sz="1000" b="1" dirty="0"/>
              <a:t>formatting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/>
              <a:t>Removed </a:t>
            </a:r>
            <a:r>
              <a:rPr lang="en-GB" sz="1000" b="1" dirty="0"/>
              <a:t>duplicates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/>
              <a:t>Unified </a:t>
            </a:r>
            <a:r>
              <a:rPr lang="en-GB" sz="1000" b="1" dirty="0"/>
              <a:t>similar </a:t>
            </a:r>
            <a:r>
              <a:rPr lang="en-GB" sz="1000" dirty="0"/>
              <a:t>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/>
              <a:t>Cleaned </a:t>
            </a:r>
            <a:r>
              <a:rPr lang="en-GB" sz="1000" b="1" dirty="0"/>
              <a:t>corrupted</a:t>
            </a:r>
            <a:r>
              <a:rPr lang="en-GB" sz="1000" dirty="0"/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/>
              <a:t>Calculated </a:t>
            </a:r>
            <a:r>
              <a:rPr lang="en-GB" sz="1000" b="1" dirty="0"/>
              <a:t>location</a:t>
            </a:r>
            <a:r>
              <a:rPr lang="en-GB" sz="1000" dirty="0"/>
              <a:t> and </a:t>
            </a:r>
            <a:r>
              <a:rPr lang="en-GB" sz="1000" b="1" dirty="0"/>
              <a:t>time </a:t>
            </a:r>
            <a:r>
              <a:rPr lang="en-GB" sz="1000" dirty="0"/>
              <a:t>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b="1" dirty="0"/>
          </a:p>
        </p:txBody>
      </p:sp>
      <p:sp>
        <p:nvSpPr>
          <p:cNvPr id="8" name="Freeform: Shape 21">
            <a:extLst>
              <a:ext uri="{FF2B5EF4-FFF2-40B4-BE49-F238E27FC236}">
                <a16:creationId xmlns:a16="http://schemas.microsoft.com/office/drawing/2014/main" id="{8FF2C935-03FC-F3C6-BF2F-713C76B24F47}"/>
              </a:ext>
            </a:extLst>
          </p:cNvPr>
          <p:cNvSpPr/>
          <p:nvPr/>
        </p:nvSpPr>
        <p:spPr>
          <a:xfrm>
            <a:off x="-138620" y="147898"/>
            <a:ext cx="1583539" cy="1497828"/>
          </a:xfrm>
          <a:custGeom>
            <a:avLst/>
            <a:gdLst>
              <a:gd name="connsiteX0" fmla="*/ 263928 w 1583539"/>
              <a:gd name="connsiteY0" fmla="*/ 0 h 1774209"/>
              <a:gd name="connsiteX1" fmla="*/ 1319611 w 1583539"/>
              <a:gd name="connsiteY1" fmla="*/ 0 h 1774209"/>
              <a:gd name="connsiteX2" fmla="*/ 1583539 w 1583539"/>
              <a:gd name="connsiteY2" fmla="*/ 263928 h 1774209"/>
              <a:gd name="connsiteX3" fmla="*/ 1583539 w 1583539"/>
              <a:gd name="connsiteY3" fmla="*/ 428630 h 1774209"/>
              <a:gd name="connsiteX4" fmla="*/ 1566466 w 1583539"/>
              <a:gd name="connsiteY4" fmla="*/ 437611 h 1774209"/>
              <a:gd name="connsiteX5" fmla="*/ 1319850 w 1583539"/>
              <a:gd name="connsiteY5" fmla="*/ 887105 h 1774209"/>
              <a:gd name="connsiteX6" fmla="*/ 1566466 w 1583539"/>
              <a:gd name="connsiteY6" fmla="*/ 1336600 h 1774209"/>
              <a:gd name="connsiteX7" fmla="*/ 1583539 w 1583539"/>
              <a:gd name="connsiteY7" fmla="*/ 1345580 h 1774209"/>
              <a:gd name="connsiteX8" fmla="*/ 1583539 w 1583539"/>
              <a:gd name="connsiteY8" fmla="*/ 1510281 h 1774209"/>
              <a:gd name="connsiteX9" fmla="*/ 1319611 w 1583539"/>
              <a:gd name="connsiteY9" fmla="*/ 1774209 h 1774209"/>
              <a:gd name="connsiteX10" fmla="*/ 263928 w 1583539"/>
              <a:gd name="connsiteY10" fmla="*/ 1774209 h 1774209"/>
              <a:gd name="connsiteX11" fmla="*/ 0 w 1583539"/>
              <a:gd name="connsiteY11" fmla="*/ 1510281 h 1774209"/>
              <a:gd name="connsiteX12" fmla="*/ 0 w 1583539"/>
              <a:gd name="connsiteY12" fmla="*/ 263928 h 1774209"/>
              <a:gd name="connsiteX13" fmla="*/ 263928 w 1583539"/>
              <a:gd name="connsiteY13" fmla="*/ 0 h 177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3539" h="1774209">
                <a:moveTo>
                  <a:pt x="263928" y="0"/>
                </a:moveTo>
                <a:lnTo>
                  <a:pt x="1319611" y="0"/>
                </a:lnTo>
                <a:cubicBezTo>
                  <a:pt x="1465374" y="0"/>
                  <a:pt x="1583539" y="118165"/>
                  <a:pt x="1583539" y="263928"/>
                </a:cubicBezTo>
                <a:lnTo>
                  <a:pt x="1583539" y="428630"/>
                </a:lnTo>
                <a:lnTo>
                  <a:pt x="1566466" y="437611"/>
                </a:lnTo>
                <a:cubicBezTo>
                  <a:pt x="1417676" y="535025"/>
                  <a:pt x="1319850" y="699994"/>
                  <a:pt x="1319850" y="887105"/>
                </a:cubicBezTo>
                <a:cubicBezTo>
                  <a:pt x="1319850" y="1074216"/>
                  <a:pt x="1417676" y="1239185"/>
                  <a:pt x="1566466" y="1336600"/>
                </a:cubicBezTo>
                <a:lnTo>
                  <a:pt x="1583539" y="1345580"/>
                </a:lnTo>
                <a:lnTo>
                  <a:pt x="1583539" y="1510281"/>
                </a:lnTo>
                <a:cubicBezTo>
                  <a:pt x="1583539" y="1656044"/>
                  <a:pt x="1465374" y="1774209"/>
                  <a:pt x="1319611" y="1774209"/>
                </a:cubicBezTo>
                <a:lnTo>
                  <a:pt x="263928" y="1774209"/>
                </a:lnTo>
                <a:cubicBezTo>
                  <a:pt x="118165" y="1774209"/>
                  <a:pt x="0" y="1656044"/>
                  <a:pt x="0" y="1510281"/>
                </a:cubicBezTo>
                <a:lnTo>
                  <a:pt x="0" y="263928"/>
                </a:lnTo>
                <a:cubicBezTo>
                  <a:pt x="0" y="118165"/>
                  <a:pt x="118165" y="0"/>
                  <a:pt x="263928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b="1" dirty="0"/>
              <a:t>Data </a:t>
            </a:r>
          </a:p>
          <a:p>
            <a:pPr algn="ctr"/>
            <a:r>
              <a:rPr lang="en-GB" b="1" dirty="0"/>
              <a:t>cleaning</a:t>
            </a:r>
          </a:p>
        </p:txBody>
      </p:sp>
      <p:sp>
        <p:nvSpPr>
          <p:cNvPr id="16" name="Rectangle: Rounded Corners 24">
            <a:extLst>
              <a:ext uri="{FF2B5EF4-FFF2-40B4-BE49-F238E27FC236}">
                <a16:creationId xmlns:a16="http://schemas.microsoft.com/office/drawing/2014/main" id="{F145A060-E858-936A-0E96-69F9E06E6779}"/>
              </a:ext>
            </a:extLst>
          </p:cNvPr>
          <p:cNvSpPr/>
          <p:nvPr/>
        </p:nvSpPr>
        <p:spPr>
          <a:xfrm>
            <a:off x="-1084592" y="1990445"/>
            <a:ext cx="2616647" cy="1166048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b="1" dirty="0"/>
              <a:t>Analysed</a:t>
            </a:r>
            <a:r>
              <a:rPr lang="en-GB" sz="1000" dirty="0"/>
              <a:t> distribution of incurred claims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b="1" dirty="0"/>
              <a:t>Correlated</a:t>
            </a:r>
            <a:r>
              <a:rPr lang="en-GB" sz="1000" dirty="0"/>
              <a:t> FNOL features (weather, notification time) with </a:t>
            </a:r>
            <a:r>
              <a:rPr lang="en-GB" sz="1000" b="1" dirty="0"/>
              <a:t>incurred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b="1" dirty="0"/>
          </a:p>
        </p:txBody>
      </p:sp>
      <p:sp>
        <p:nvSpPr>
          <p:cNvPr id="17" name="Freeform: Shape 21">
            <a:extLst>
              <a:ext uri="{FF2B5EF4-FFF2-40B4-BE49-F238E27FC236}">
                <a16:creationId xmlns:a16="http://schemas.microsoft.com/office/drawing/2014/main" id="{401ED61F-037C-F437-C885-59ED55B80D92}"/>
              </a:ext>
            </a:extLst>
          </p:cNvPr>
          <p:cNvSpPr/>
          <p:nvPr/>
        </p:nvSpPr>
        <p:spPr>
          <a:xfrm>
            <a:off x="-138620" y="1826274"/>
            <a:ext cx="1583539" cy="1497828"/>
          </a:xfrm>
          <a:custGeom>
            <a:avLst/>
            <a:gdLst>
              <a:gd name="connsiteX0" fmla="*/ 263928 w 1583539"/>
              <a:gd name="connsiteY0" fmla="*/ 0 h 1774209"/>
              <a:gd name="connsiteX1" fmla="*/ 1319611 w 1583539"/>
              <a:gd name="connsiteY1" fmla="*/ 0 h 1774209"/>
              <a:gd name="connsiteX2" fmla="*/ 1583539 w 1583539"/>
              <a:gd name="connsiteY2" fmla="*/ 263928 h 1774209"/>
              <a:gd name="connsiteX3" fmla="*/ 1583539 w 1583539"/>
              <a:gd name="connsiteY3" fmla="*/ 428630 h 1774209"/>
              <a:gd name="connsiteX4" fmla="*/ 1566466 w 1583539"/>
              <a:gd name="connsiteY4" fmla="*/ 437611 h 1774209"/>
              <a:gd name="connsiteX5" fmla="*/ 1319850 w 1583539"/>
              <a:gd name="connsiteY5" fmla="*/ 887105 h 1774209"/>
              <a:gd name="connsiteX6" fmla="*/ 1566466 w 1583539"/>
              <a:gd name="connsiteY6" fmla="*/ 1336600 h 1774209"/>
              <a:gd name="connsiteX7" fmla="*/ 1583539 w 1583539"/>
              <a:gd name="connsiteY7" fmla="*/ 1345580 h 1774209"/>
              <a:gd name="connsiteX8" fmla="*/ 1583539 w 1583539"/>
              <a:gd name="connsiteY8" fmla="*/ 1510281 h 1774209"/>
              <a:gd name="connsiteX9" fmla="*/ 1319611 w 1583539"/>
              <a:gd name="connsiteY9" fmla="*/ 1774209 h 1774209"/>
              <a:gd name="connsiteX10" fmla="*/ 263928 w 1583539"/>
              <a:gd name="connsiteY10" fmla="*/ 1774209 h 1774209"/>
              <a:gd name="connsiteX11" fmla="*/ 0 w 1583539"/>
              <a:gd name="connsiteY11" fmla="*/ 1510281 h 1774209"/>
              <a:gd name="connsiteX12" fmla="*/ 0 w 1583539"/>
              <a:gd name="connsiteY12" fmla="*/ 263928 h 1774209"/>
              <a:gd name="connsiteX13" fmla="*/ 263928 w 1583539"/>
              <a:gd name="connsiteY13" fmla="*/ 0 h 177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3539" h="1774209">
                <a:moveTo>
                  <a:pt x="263928" y="0"/>
                </a:moveTo>
                <a:lnTo>
                  <a:pt x="1319611" y="0"/>
                </a:lnTo>
                <a:cubicBezTo>
                  <a:pt x="1465374" y="0"/>
                  <a:pt x="1583539" y="118165"/>
                  <a:pt x="1583539" y="263928"/>
                </a:cubicBezTo>
                <a:lnTo>
                  <a:pt x="1583539" y="428630"/>
                </a:lnTo>
                <a:lnTo>
                  <a:pt x="1566466" y="437611"/>
                </a:lnTo>
                <a:cubicBezTo>
                  <a:pt x="1417676" y="535025"/>
                  <a:pt x="1319850" y="699994"/>
                  <a:pt x="1319850" y="887105"/>
                </a:cubicBezTo>
                <a:cubicBezTo>
                  <a:pt x="1319850" y="1074216"/>
                  <a:pt x="1417676" y="1239185"/>
                  <a:pt x="1566466" y="1336600"/>
                </a:cubicBezTo>
                <a:lnTo>
                  <a:pt x="1583539" y="1345580"/>
                </a:lnTo>
                <a:lnTo>
                  <a:pt x="1583539" y="1510281"/>
                </a:lnTo>
                <a:cubicBezTo>
                  <a:pt x="1583539" y="1656044"/>
                  <a:pt x="1465374" y="1774209"/>
                  <a:pt x="1319611" y="1774209"/>
                </a:cubicBezTo>
                <a:lnTo>
                  <a:pt x="263928" y="1774209"/>
                </a:lnTo>
                <a:cubicBezTo>
                  <a:pt x="118165" y="1774209"/>
                  <a:pt x="0" y="1656044"/>
                  <a:pt x="0" y="1510281"/>
                </a:cubicBezTo>
                <a:lnTo>
                  <a:pt x="0" y="263928"/>
                </a:lnTo>
                <a:cubicBezTo>
                  <a:pt x="0" y="118165"/>
                  <a:pt x="118165" y="0"/>
                  <a:pt x="263928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b="1" dirty="0"/>
              <a:t>Exploratory Data </a:t>
            </a:r>
          </a:p>
          <a:p>
            <a:pPr algn="ctr"/>
            <a:r>
              <a:rPr lang="en-GB" b="1" dirty="0"/>
              <a:t>Analysis</a:t>
            </a:r>
          </a:p>
        </p:txBody>
      </p:sp>
      <p:sp>
        <p:nvSpPr>
          <p:cNvPr id="18" name="Rectangle: Rounded Corners 24">
            <a:extLst>
              <a:ext uri="{FF2B5EF4-FFF2-40B4-BE49-F238E27FC236}">
                <a16:creationId xmlns:a16="http://schemas.microsoft.com/office/drawing/2014/main" id="{017DECD3-26F3-132D-5E3F-E7B1BD5B37AA}"/>
              </a:ext>
            </a:extLst>
          </p:cNvPr>
          <p:cNvSpPr/>
          <p:nvPr/>
        </p:nvSpPr>
        <p:spPr>
          <a:xfrm>
            <a:off x="-501661" y="3665383"/>
            <a:ext cx="2033716" cy="1166048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Identified </a:t>
            </a:r>
            <a:r>
              <a:rPr lang="en-GB" sz="1100" b="1" dirty="0"/>
              <a:t>key factors </a:t>
            </a:r>
            <a:r>
              <a:rPr lang="en-GB" sz="1100" dirty="0"/>
              <a:t>affecting claims</a:t>
            </a:r>
            <a:endParaRPr lang="en-GB" sz="1100" b="1" dirty="0"/>
          </a:p>
        </p:txBody>
      </p:sp>
      <p:sp>
        <p:nvSpPr>
          <p:cNvPr id="19" name="Freeform: Shape 21">
            <a:extLst>
              <a:ext uri="{FF2B5EF4-FFF2-40B4-BE49-F238E27FC236}">
                <a16:creationId xmlns:a16="http://schemas.microsoft.com/office/drawing/2014/main" id="{BD7B9DFE-276B-A2DB-D579-5EFE22E7E4A3}"/>
              </a:ext>
            </a:extLst>
          </p:cNvPr>
          <p:cNvSpPr/>
          <p:nvPr/>
        </p:nvSpPr>
        <p:spPr>
          <a:xfrm>
            <a:off x="-138621" y="3499493"/>
            <a:ext cx="1583539" cy="1497828"/>
          </a:xfrm>
          <a:custGeom>
            <a:avLst/>
            <a:gdLst>
              <a:gd name="connsiteX0" fmla="*/ 263928 w 1583539"/>
              <a:gd name="connsiteY0" fmla="*/ 0 h 1774209"/>
              <a:gd name="connsiteX1" fmla="*/ 1319611 w 1583539"/>
              <a:gd name="connsiteY1" fmla="*/ 0 h 1774209"/>
              <a:gd name="connsiteX2" fmla="*/ 1583539 w 1583539"/>
              <a:gd name="connsiteY2" fmla="*/ 263928 h 1774209"/>
              <a:gd name="connsiteX3" fmla="*/ 1583539 w 1583539"/>
              <a:gd name="connsiteY3" fmla="*/ 428630 h 1774209"/>
              <a:gd name="connsiteX4" fmla="*/ 1566466 w 1583539"/>
              <a:gd name="connsiteY4" fmla="*/ 437611 h 1774209"/>
              <a:gd name="connsiteX5" fmla="*/ 1319850 w 1583539"/>
              <a:gd name="connsiteY5" fmla="*/ 887105 h 1774209"/>
              <a:gd name="connsiteX6" fmla="*/ 1566466 w 1583539"/>
              <a:gd name="connsiteY6" fmla="*/ 1336600 h 1774209"/>
              <a:gd name="connsiteX7" fmla="*/ 1583539 w 1583539"/>
              <a:gd name="connsiteY7" fmla="*/ 1345580 h 1774209"/>
              <a:gd name="connsiteX8" fmla="*/ 1583539 w 1583539"/>
              <a:gd name="connsiteY8" fmla="*/ 1510281 h 1774209"/>
              <a:gd name="connsiteX9" fmla="*/ 1319611 w 1583539"/>
              <a:gd name="connsiteY9" fmla="*/ 1774209 h 1774209"/>
              <a:gd name="connsiteX10" fmla="*/ 263928 w 1583539"/>
              <a:gd name="connsiteY10" fmla="*/ 1774209 h 1774209"/>
              <a:gd name="connsiteX11" fmla="*/ 0 w 1583539"/>
              <a:gd name="connsiteY11" fmla="*/ 1510281 h 1774209"/>
              <a:gd name="connsiteX12" fmla="*/ 0 w 1583539"/>
              <a:gd name="connsiteY12" fmla="*/ 263928 h 1774209"/>
              <a:gd name="connsiteX13" fmla="*/ 263928 w 1583539"/>
              <a:gd name="connsiteY13" fmla="*/ 0 h 177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3539" h="1774209">
                <a:moveTo>
                  <a:pt x="263928" y="0"/>
                </a:moveTo>
                <a:lnTo>
                  <a:pt x="1319611" y="0"/>
                </a:lnTo>
                <a:cubicBezTo>
                  <a:pt x="1465374" y="0"/>
                  <a:pt x="1583539" y="118165"/>
                  <a:pt x="1583539" y="263928"/>
                </a:cubicBezTo>
                <a:lnTo>
                  <a:pt x="1583539" y="428630"/>
                </a:lnTo>
                <a:lnTo>
                  <a:pt x="1566466" y="437611"/>
                </a:lnTo>
                <a:cubicBezTo>
                  <a:pt x="1417676" y="535025"/>
                  <a:pt x="1319850" y="699994"/>
                  <a:pt x="1319850" y="887105"/>
                </a:cubicBezTo>
                <a:cubicBezTo>
                  <a:pt x="1319850" y="1074216"/>
                  <a:pt x="1417676" y="1239185"/>
                  <a:pt x="1566466" y="1336600"/>
                </a:cubicBezTo>
                <a:lnTo>
                  <a:pt x="1583539" y="1345580"/>
                </a:lnTo>
                <a:lnTo>
                  <a:pt x="1583539" y="1510281"/>
                </a:lnTo>
                <a:cubicBezTo>
                  <a:pt x="1583539" y="1656044"/>
                  <a:pt x="1465374" y="1774209"/>
                  <a:pt x="1319611" y="1774209"/>
                </a:cubicBezTo>
                <a:lnTo>
                  <a:pt x="263928" y="1774209"/>
                </a:lnTo>
                <a:cubicBezTo>
                  <a:pt x="118165" y="1774209"/>
                  <a:pt x="0" y="1656044"/>
                  <a:pt x="0" y="1510281"/>
                </a:cubicBezTo>
                <a:lnTo>
                  <a:pt x="0" y="263928"/>
                </a:lnTo>
                <a:cubicBezTo>
                  <a:pt x="0" y="118165"/>
                  <a:pt x="118165" y="0"/>
                  <a:pt x="263928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b="1" dirty="0"/>
              <a:t>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54589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6AEA8-5C9E-E9EA-B62F-2A2D4CB0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075" y="3697567"/>
            <a:ext cx="4297800" cy="1252255"/>
          </a:xfrm>
        </p:spPr>
        <p:txBody>
          <a:bodyPr/>
          <a:lstStyle/>
          <a:p>
            <a:r>
              <a:rPr lang="en-GB" sz="3600" dirty="0"/>
              <a:t>Analysis Methodology</a:t>
            </a:r>
            <a:endParaRPr lang="en-US" sz="3600" dirty="0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43411E91-7D6D-3E63-8549-582D639BF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403" y="540353"/>
            <a:ext cx="4106547" cy="3015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 descr="A blue square with white crosses&#10;&#10;Description automatically generated">
            <a:extLst>
              <a:ext uri="{FF2B5EF4-FFF2-40B4-BE49-F238E27FC236}">
                <a16:creationId xmlns:a16="http://schemas.microsoft.com/office/drawing/2014/main" id="{7ACBA5C3-8F79-B332-C8F1-CA2CA0828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13" y="3006213"/>
            <a:ext cx="910822" cy="9064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4" name="Rectangle: Rounded Corners 24">
            <a:extLst>
              <a:ext uri="{FF2B5EF4-FFF2-40B4-BE49-F238E27FC236}">
                <a16:creationId xmlns:a16="http://schemas.microsoft.com/office/drawing/2014/main" id="{5121EAA4-82CF-8F33-82FA-CDC7DB6D7A17}"/>
              </a:ext>
            </a:extLst>
          </p:cNvPr>
          <p:cNvSpPr/>
          <p:nvPr/>
        </p:nvSpPr>
        <p:spPr>
          <a:xfrm>
            <a:off x="1143232" y="312069"/>
            <a:ext cx="2208569" cy="1166048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Applied </a:t>
            </a:r>
            <a:r>
              <a:rPr lang="en-GB" sz="1100" b="1" dirty="0"/>
              <a:t>formatting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Removed </a:t>
            </a:r>
            <a:r>
              <a:rPr lang="en-GB" sz="1100" b="1" dirty="0"/>
              <a:t>duplicates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Unified </a:t>
            </a:r>
            <a:r>
              <a:rPr lang="en-GB" sz="1100" b="1" dirty="0"/>
              <a:t>similar </a:t>
            </a:r>
            <a:r>
              <a:rPr lang="en-GB" sz="1100" dirty="0"/>
              <a:t>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Cleaned </a:t>
            </a:r>
            <a:r>
              <a:rPr lang="en-GB" sz="1100" b="1" dirty="0"/>
              <a:t>corrupted</a:t>
            </a:r>
            <a:r>
              <a:rPr lang="en-GB" sz="1100" dirty="0"/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Calculated </a:t>
            </a:r>
            <a:r>
              <a:rPr lang="en-GB" sz="1100" b="1" dirty="0"/>
              <a:t>location</a:t>
            </a:r>
            <a:r>
              <a:rPr lang="en-GB" sz="1100" dirty="0"/>
              <a:t> and </a:t>
            </a:r>
            <a:r>
              <a:rPr lang="en-GB" sz="1100" b="1" dirty="0"/>
              <a:t>time </a:t>
            </a:r>
            <a:r>
              <a:rPr lang="en-GB" sz="1100" dirty="0"/>
              <a:t>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b="1" dirty="0"/>
          </a:p>
        </p:txBody>
      </p:sp>
      <p:sp>
        <p:nvSpPr>
          <p:cNvPr id="25" name="Freeform: Shape 21">
            <a:extLst>
              <a:ext uri="{FF2B5EF4-FFF2-40B4-BE49-F238E27FC236}">
                <a16:creationId xmlns:a16="http://schemas.microsoft.com/office/drawing/2014/main" id="{B0542548-8CFF-9CE3-D6D4-7BB42A57E9DA}"/>
              </a:ext>
            </a:extLst>
          </p:cNvPr>
          <p:cNvSpPr/>
          <p:nvPr/>
        </p:nvSpPr>
        <p:spPr>
          <a:xfrm>
            <a:off x="-138620" y="147898"/>
            <a:ext cx="1583539" cy="1497828"/>
          </a:xfrm>
          <a:custGeom>
            <a:avLst/>
            <a:gdLst>
              <a:gd name="connsiteX0" fmla="*/ 263928 w 1583539"/>
              <a:gd name="connsiteY0" fmla="*/ 0 h 1774209"/>
              <a:gd name="connsiteX1" fmla="*/ 1319611 w 1583539"/>
              <a:gd name="connsiteY1" fmla="*/ 0 h 1774209"/>
              <a:gd name="connsiteX2" fmla="*/ 1583539 w 1583539"/>
              <a:gd name="connsiteY2" fmla="*/ 263928 h 1774209"/>
              <a:gd name="connsiteX3" fmla="*/ 1583539 w 1583539"/>
              <a:gd name="connsiteY3" fmla="*/ 428630 h 1774209"/>
              <a:gd name="connsiteX4" fmla="*/ 1566466 w 1583539"/>
              <a:gd name="connsiteY4" fmla="*/ 437611 h 1774209"/>
              <a:gd name="connsiteX5" fmla="*/ 1319850 w 1583539"/>
              <a:gd name="connsiteY5" fmla="*/ 887105 h 1774209"/>
              <a:gd name="connsiteX6" fmla="*/ 1566466 w 1583539"/>
              <a:gd name="connsiteY6" fmla="*/ 1336600 h 1774209"/>
              <a:gd name="connsiteX7" fmla="*/ 1583539 w 1583539"/>
              <a:gd name="connsiteY7" fmla="*/ 1345580 h 1774209"/>
              <a:gd name="connsiteX8" fmla="*/ 1583539 w 1583539"/>
              <a:gd name="connsiteY8" fmla="*/ 1510281 h 1774209"/>
              <a:gd name="connsiteX9" fmla="*/ 1319611 w 1583539"/>
              <a:gd name="connsiteY9" fmla="*/ 1774209 h 1774209"/>
              <a:gd name="connsiteX10" fmla="*/ 263928 w 1583539"/>
              <a:gd name="connsiteY10" fmla="*/ 1774209 h 1774209"/>
              <a:gd name="connsiteX11" fmla="*/ 0 w 1583539"/>
              <a:gd name="connsiteY11" fmla="*/ 1510281 h 1774209"/>
              <a:gd name="connsiteX12" fmla="*/ 0 w 1583539"/>
              <a:gd name="connsiteY12" fmla="*/ 263928 h 1774209"/>
              <a:gd name="connsiteX13" fmla="*/ 263928 w 1583539"/>
              <a:gd name="connsiteY13" fmla="*/ 0 h 177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3539" h="1774209">
                <a:moveTo>
                  <a:pt x="263928" y="0"/>
                </a:moveTo>
                <a:lnTo>
                  <a:pt x="1319611" y="0"/>
                </a:lnTo>
                <a:cubicBezTo>
                  <a:pt x="1465374" y="0"/>
                  <a:pt x="1583539" y="118165"/>
                  <a:pt x="1583539" y="263928"/>
                </a:cubicBezTo>
                <a:lnTo>
                  <a:pt x="1583539" y="428630"/>
                </a:lnTo>
                <a:lnTo>
                  <a:pt x="1566466" y="437611"/>
                </a:lnTo>
                <a:cubicBezTo>
                  <a:pt x="1417676" y="535025"/>
                  <a:pt x="1319850" y="699994"/>
                  <a:pt x="1319850" y="887105"/>
                </a:cubicBezTo>
                <a:cubicBezTo>
                  <a:pt x="1319850" y="1074216"/>
                  <a:pt x="1417676" y="1239185"/>
                  <a:pt x="1566466" y="1336600"/>
                </a:cubicBezTo>
                <a:lnTo>
                  <a:pt x="1583539" y="1345580"/>
                </a:lnTo>
                <a:lnTo>
                  <a:pt x="1583539" y="1510281"/>
                </a:lnTo>
                <a:cubicBezTo>
                  <a:pt x="1583539" y="1656044"/>
                  <a:pt x="1465374" y="1774209"/>
                  <a:pt x="1319611" y="1774209"/>
                </a:cubicBezTo>
                <a:lnTo>
                  <a:pt x="263928" y="1774209"/>
                </a:lnTo>
                <a:cubicBezTo>
                  <a:pt x="118165" y="1774209"/>
                  <a:pt x="0" y="1656044"/>
                  <a:pt x="0" y="1510281"/>
                </a:cubicBezTo>
                <a:lnTo>
                  <a:pt x="0" y="263928"/>
                </a:lnTo>
                <a:cubicBezTo>
                  <a:pt x="0" y="118165"/>
                  <a:pt x="118165" y="0"/>
                  <a:pt x="263928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b="1" dirty="0"/>
              <a:t>Data </a:t>
            </a:r>
          </a:p>
          <a:p>
            <a:pPr algn="ctr"/>
            <a:r>
              <a:rPr lang="en-GB" b="1" dirty="0"/>
              <a:t>cleaning</a:t>
            </a:r>
          </a:p>
        </p:txBody>
      </p:sp>
      <p:sp>
        <p:nvSpPr>
          <p:cNvPr id="26" name="Rectangle: Rounded Corners 24">
            <a:extLst>
              <a:ext uri="{FF2B5EF4-FFF2-40B4-BE49-F238E27FC236}">
                <a16:creationId xmlns:a16="http://schemas.microsoft.com/office/drawing/2014/main" id="{0FB631F9-CBF8-AFC5-FDD6-F3AEE1595FFC}"/>
              </a:ext>
            </a:extLst>
          </p:cNvPr>
          <p:cNvSpPr/>
          <p:nvPr/>
        </p:nvSpPr>
        <p:spPr>
          <a:xfrm>
            <a:off x="-1084592" y="1990445"/>
            <a:ext cx="2616647" cy="1166048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b="1" dirty="0"/>
              <a:t>Analysed</a:t>
            </a:r>
            <a:r>
              <a:rPr lang="en-GB" sz="1000" dirty="0"/>
              <a:t> distribution of incurred claims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b="1" dirty="0"/>
              <a:t>Correlated</a:t>
            </a:r>
            <a:r>
              <a:rPr lang="en-GB" sz="1000" dirty="0"/>
              <a:t> FNOL features (weather, notification time) with </a:t>
            </a:r>
            <a:r>
              <a:rPr lang="en-GB" sz="1000" b="1" dirty="0"/>
              <a:t>incurred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b="1" dirty="0"/>
          </a:p>
        </p:txBody>
      </p:sp>
      <p:sp>
        <p:nvSpPr>
          <p:cNvPr id="27" name="Freeform: Shape 21">
            <a:extLst>
              <a:ext uri="{FF2B5EF4-FFF2-40B4-BE49-F238E27FC236}">
                <a16:creationId xmlns:a16="http://schemas.microsoft.com/office/drawing/2014/main" id="{BB936EF3-99E8-2FA7-3046-77C518ED8908}"/>
              </a:ext>
            </a:extLst>
          </p:cNvPr>
          <p:cNvSpPr/>
          <p:nvPr/>
        </p:nvSpPr>
        <p:spPr>
          <a:xfrm>
            <a:off x="-138620" y="1826274"/>
            <a:ext cx="1583539" cy="1497828"/>
          </a:xfrm>
          <a:custGeom>
            <a:avLst/>
            <a:gdLst>
              <a:gd name="connsiteX0" fmla="*/ 263928 w 1583539"/>
              <a:gd name="connsiteY0" fmla="*/ 0 h 1774209"/>
              <a:gd name="connsiteX1" fmla="*/ 1319611 w 1583539"/>
              <a:gd name="connsiteY1" fmla="*/ 0 h 1774209"/>
              <a:gd name="connsiteX2" fmla="*/ 1583539 w 1583539"/>
              <a:gd name="connsiteY2" fmla="*/ 263928 h 1774209"/>
              <a:gd name="connsiteX3" fmla="*/ 1583539 w 1583539"/>
              <a:gd name="connsiteY3" fmla="*/ 428630 h 1774209"/>
              <a:gd name="connsiteX4" fmla="*/ 1566466 w 1583539"/>
              <a:gd name="connsiteY4" fmla="*/ 437611 h 1774209"/>
              <a:gd name="connsiteX5" fmla="*/ 1319850 w 1583539"/>
              <a:gd name="connsiteY5" fmla="*/ 887105 h 1774209"/>
              <a:gd name="connsiteX6" fmla="*/ 1566466 w 1583539"/>
              <a:gd name="connsiteY6" fmla="*/ 1336600 h 1774209"/>
              <a:gd name="connsiteX7" fmla="*/ 1583539 w 1583539"/>
              <a:gd name="connsiteY7" fmla="*/ 1345580 h 1774209"/>
              <a:gd name="connsiteX8" fmla="*/ 1583539 w 1583539"/>
              <a:gd name="connsiteY8" fmla="*/ 1510281 h 1774209"/>
              <a:gd name="connsiteX9" fmla="*/ 1319611 w 1583539"/>
              <a:gd name="connsiteY9" fmla="*/ 1774209 h 1774209"/>
              <a:gd name="connsiteX10" fmla="*/ 263928 w 1583539"/>
              <a:gd name="connsiteY10" fmla="*/ 1774209 h 1774209"/>
              <a:gd name="connsiteX11" fmla="*/ 0 w 1583539"/>
              <a:gd name="connsiteY11" fmla="*/ 1510281 h 1774209"/>
              <a:gd name="connsiteX12" fmla="*/ 0 w 1583539"/>
              <a:gd name="connsiteY12" fmla="*/ 263928 h 1774209"/>
              <a:gd name="connsiteX13" fmla="*/ 263928 w 1583539"/>
              <a:gd name="connsiteY13" fmla="*/ 0 h 177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3539" h="1774209">
                <a:moveTo>
                  <a:pt x="263928" y="0"/>
                </a:moveTo>
                <a:lnTo>
                  <a:pt x="1319611" y="0"/>
                </a:lnTo>
                <a:cubicBezTo>
                  <a:pt x="1465374" y="0"/>
                  <a:pt x="1583539" y="118165"/>
                  <a:pt x="1583539" y="263928"/>
                </a:cubicBezTo>
                <a:lnTo>
                  <a:pt x="1583539" y="428630"/>
                </a:lnTo>
                <a:lnTo>
                  <a:pt x="1566466" y="437611"/>
                </a:lnTo>
                <a:cubicBezTo>
                  <a:pt x="1417676" y="535025"/>
                  <a:pt x="1319850" y="699994"/>
                  <a:pt x="1319850" y="887105"/>
                </a:cubicBezTo>
                <a:cubicBezTo>
                  <a:pt x="1319850" y="1074216"/>
                  <a:pt x="1417676" y="1239185"/>
                  <a:pt x="1566466" y="1336600"/>
                </a:cubicBezTo>
                <a:lnTo>
                  <a:pt x="1583539" y="1345580"/>
                </a:lnTo>
                <a:lnTo>
                  <a:pt x="1583539" y="1510281"/>
                </a:lnTo>
                <a:cubicBezTo>
                  <a:pt x="1583539" y="1656044"/>
                  <a:pt x="1465374" y="1774209"/>
                  <a:pt x="1319611" y="1774209"/>
                </a:cubicBezTo>
                <a:lnTo>
                  <a:pt x="263928" y="1774209"/>
                </a:lnTo>
                <a:cubicBezTo>
                  <a:pt x="118165" y="1774209"/>
                  <a:pt x="0" y="1656044"/>
                  <a:pt x="0" y="1510281"/>
                </a:cubicBezTo>
                <a:lnTo>
                  <a:pt x="0" y="263928"/>
                </a:lnTo>
                <a:cubicBezTo>
                  <a:pt x="0" y="118165"/>
                  <a:pt x="118165" y="0"/>
                  <a:pt x="263928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b="1" dirty="0"/>
              <a:t>Exploratory Data </a:t>
            </a:r>
          </a:p>
          <a:p>
            <a:pPr algn="ctr"/>
            <a:r>
              <a:rPr lang="en-GB" b="1" dirty="0"/>
              <a:t>Analysis</a:t>
            </a:r>
          </a:p>
        </p:txBody>
      </p:sp>
      <p:sp>
        <p:nvSpPr>
          <p:cNvPr id="28" name="Rectangle: Rounded Corners 24">
            <a:extLst>
              <a:ext uri="{FF2B5EF4-FFF2-40B4-BE49-F238E27FC236}">
                <a16:creationId xmlns:a16="http://schemas.microsoft.com/office/drawing/2014/main" id="{7CC033BC-7562-2AA0-5AF7-AFBC6055E6BB}"/>
              </a:ext>
            </a:extLst>
          </p:cNvPr>
          <p:cNvSpPr/>
          <p:nvPr/>
        </p:nvSpPr>
        <p:spPr>
          <a:xfrm>
            <a:off x="-501661" y="3665383"/>
            <a:ext cx="2033716" cy="1166048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Identified </a:t>
            </a:r>
            <a:r>
              <a:rPr lang="en-GB" sz="1100" b="1" dirty="0"/>
              <a:t>key factors </a:t>
            </a:r>
            <a:r>
              <a:rPr lang="en-GB" sz="1100" dirty="0"/>
              <a:t>affecting claims</a:t>
            </a:r>
            <a:endParaRPr lang="en-GB" sz="1100" b="1" dirty="0"/>
          </a:p>
        </p:txBody>
      </p:sp>
      <p:sp>
        <p:nvSpPr>
          <p:cNvPr id="29" name="Freeform: Shape 21">
            <a:extLst>
              <a:ext uri="{FF2B5EF4-FFF2-40B4-BE49-F238E27FC236}">
                <a16:creationId xmlns:a16="http://schemas.microsoft.com/office/drawing/2014/main" id="{F3B1C439-D803-CF30-C335-F725AD62AB5E}"/>
              </a:ext>
            </a:extLst>
          </p:cNvPr>
          <p:cNvSpPr/>
          <p:nvPr/>
        </p:nvSpPr>
        <p:spPr>
          <a:xfrm>
            <a:off x="-138621" y="3499493"/>
            <a:ext cx="1583539" cy="1497828"/>
          </a:xfrm>
          <a:custGeom>
            <a:avLst/>
            <a:gdLst>
              <a:gd name="connsiteX0" fmla="*/ 263928 w 1583539"/>
              <a:gd name="connsiteY0" fmla="*/ 0 h 1774209"/>
              <a:gd name="connsiteX1" fmla="*/ 1319611 w 1583539"/>
              <a:gd name="connsiteY1" fmla="*/ 0 h 1774209"/>
              <a:gd name="connsiteX2" fmla="*/ 1583539 w 1583539"/>
              <a:gd name="connsiteY2" fmla="*/ 263928 h 1774209"/>
              <a:gd name="connsiteX3" fmla="*/ 1583539 w 1583539"/>
              <a:gd name="connsiteY3" fmla="*/ 428630 h 1774209"/>
              <a:gd name="connsiteX4" fmla="*/ 1566466 w 1583539"/>
              <a:gd name="connsiteY4" fmla="*/ 437611 h 1774209"/>
              <a:gd name="connsiteX5" fmla="*/ 1319850 w 1583539"/>
              <a:gd name="connsiteY5" fmla="*/ 887105 h 1774209"/>
              <a:gd name="connsiteX6" fmla="*/ 1566466 w 1583539"/>
              <a:gd name="connsiteY6" fmla="*/ 1336600 h 1774209"/>
              <a:gd name="connsiteX7" fmla="*/ 1583539 w 1583539"/>
              <a:gd name="connsiteY7" fmla="*/ 1345580 h 1774209"/>
              <a:gd name="connsiteX8" fmla="*/ 1583539 w 1583539"/>
              <a:gd name="connsiteY8" fmla="*/ 1510281 h 1774209"/>
              <a:gd name="connsiteX9" fmla="*/ 1319611 w 1583539"/>
              <a:gd name="connsiteY9" fmla="*/ 1774209 h 1774209"/>
              <a:gd name="connsiteX10" fmla="*/ 263928 w 1583539"/>
              <a:gd name="connsiteY10" fmla="*/ 1774209 h 1774209"/>
              <a:gd name="connsiteX11" fmla="*/ 0 w 1583539"/>
              <a:gd name="connsiteY11" fmla="*/ 1510281 h 1774209"/>
              <a:gd name="connsiteX12" fmla="*/ 0 w 1583539"/>
              <a:gd name="connsiteY12" fmla="*/ 263928 h 1774209"/>
              <a:gd name="connsiteX13" fmla="*/ 263928 w 1583539"/>
              <a:gd name="connsiteY13" fmla="*/ 0 h 177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3539" h="1774209">
                <a:moveTo>
                  <a:pt x="263928" y="0"/>
                </a:moveTo>
                <a:lnTo>
                  <a:pt x="1319611" y="0"/>
                </a:lnTo>
                <a:cubicBezTo>
                  <a:pt x="1465374" y="0"/>
                  <a:pt x="1583539" y="118165"/>
                  <a:pt x="1583539" y="263928"/>
                </a:cubicBezTo>
                <a:lnTo>
                  <a:pt x="1583539" y="428630"/>
                </a:lnTo>
                <a:lnTo>
                  <a:pt x="1566466" y="437611"/>
                </a:lnTo>
                <a:cubicBezTo>
                  <a:pt x="1417676" y="535025"/>
                  <a:pt x="1319850" y="699994"/>
                  <a:pt x="1319850" y="887105"/>
                </a:cubicBezTo>
                <a:cubicBezTo>
                  <a:pt x="1319850" y="1074216"/>
                  <a:pt x="1417676" y="1239185"/>
                  <a:pt x="1566466" y="1336600"/>
                </a:cubicBezTo>
                <a:lnTo>
                  <a:pt x="1583539" y="1345580"/>
                </a:lnTo>
                <a:lnTo>
                  <a:pt x="1583539" y="1510281"/>
                </a:lnTo>
                <a:cubicBezTo>
                  <a:pt x="1583539" y="1656044"/>
                  <a:pt x="1465374" y="1774209"/>
                  <a:pt x="1319611" y="1774209"/>
                </a:cubicBezTo>
                <a:lnTo>
                  <a:pt x="263928" y="1774209"/>
                </a:lnTo>
                <a:cubicBezTo>
                  <a:pt x="118165" y="1774209"/>
                  <a:pt x="0" y="1656044"/>
                  <a:pt x="0" y="1510281"/>
                </a:cubicBezTo>
                <a:lnTo>
                  <a:pt x="0" y="263928"/>
                </a:lnTo>
                <a:cubicBezTo>
                  <a:pt x="0" y="118165"/>
                  <a:pt x="118165" y="0"/>
                  <a:pt x="263928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b="1" dirty="0"/>
              <a:t>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3434067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6AEA8-5C9E-E9EA-B62F-2A2D4CB0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075" y="3697567"/>
            <a:ext cx="4297800" cy="1252255"/>
          </a:xfrm>
        </p:spPr>
        <p:txBody>
          <a:bodyPr/>
          <a:lstStyle/>
          <a:p>
            <a:r>
              <a:rPr lang="en-GB" sz="3600" dirty="0"/>
              <a:t>Analysis Methodology</a:t>
            </a:r>
            <a:endParaRPr lang="en-US" sz="3600" dirty="0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755D3821-A08D-E3ED-7C75-7E10261EC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062" y="282748"/>
            <a:ext cx="2889849" cy="31875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logo with colorful crosses&#10;&#10;Description automatically generated">
            <a:extLst>
              <a:ext uri="{FF2B5EF4-FFF2-40B4-BE49-F238E27FC236}">
                <a16:creationId xmlns:a16="http://schemas.microsoft.com/office/drawing/2014/main" id="{AE8FCCE2-C0DA-8794-6878-59D04712C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005" y="2905798"/>
            <a:ext cx="965031" cy="9650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Rectangle: Rounded Corners 24">
            <a:extLst>
              <a:ext uri="{FF2B5EF4-FFF2-40B4-BE49-F238E27FC236}">
                <a16:creationId xmlns:a16="http://schemas.microsoft.com/office/drawing/2014/main" id="{22CF107A-FBDB-AE1E-EC23-9CC048487242}"/>
              </a:ext>
            </a:extLst>
          </p:cNvPr>
          <p:cNvSpPr/>
          <p:nvPr/>
        </p:nvSpPr>
        <p:spPr>
          <a:xfrm>
            <a:off x="-676514" y="313788"/>
            <a:ext cx="2208569" cy="1166048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/>
              <a:t>Applied </a:t>
            </a:r>
            <a:r>
              <a:rPr lang="en-GB" sz="1000" b="1" dirty="0"/>
              <a:t>formatting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/>
              <a:t>Removed </a:t>
            </a:r>
            <a:r>
              <a:rPr lang="en-GB" sz="1000" b="1" dirty="0"/>
              <a:t>duplicates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/>
              <a:t>Unified </a:t>
            </a:r>
            <a:r>
              <a:rPr lang="en-GB" sz="1000" b="1" dirty="0"/>
              <a:t>similar </a:t>
            </a:r>
            <a:r>
              <a:rPr lang="en-GB" sz="1000" dirty="0"/>
              <a:t>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/>
              <a:t>Cleaned </a:t>
            </a:r>
            <a:r>
              <a:rPr lang="en-GB" sz="1000" b="1" dirty="0"/>
              <a:t>corrupted</a:t>
            </a:r>
            <a:r>
              <a:rPr lang="en-GB" sz="1000" dirty="0"/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/>
              <a:t>Calculated </a:t>
            </a:r>
            <a:r>
              <a:rPr lang="en-GB" sz="1000" b="1" dirty="0"/>
              <a:t>location</a:t>
            </a:r>
            <a:r>
              <a:rPr lang="en-GB" sz="1000" dirty="0"/>
              <a:t> and </a:t>
            </a:r>
            <a:r>
              <a:rPr lang="en-GB" sz="1000" b="1" dirty="0"/>
              <a:t>time </a:t>
            </a:r>
            <a:r>
              <a:rPr lang="en-GB" sz="1000" dirty="0"/>
              <a:t>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b="1" dirty="0"/>
          </a:p>
        </p:txBody>
      </p:sp>
      <p:sp>
        <p:nvSpPr>
          <p:cNvPr id="10" name="Freeform: Shape 21">
            <a:extLst>
              <a:ext uri="{FF2B5EF4-FFF2-40B4-BE49-F238E27FC236}">
                <a16:creationId xmlns:a16="http://schemas.microsoft.com/office/drawing/2014/main" id="{2F9065D2-DC54-FCBF-FE06-1ACC06ED3E13}"/>
              </a:ext>
            </a:extLst>
          </p:cNvPr>
          <p:cNvSpPr/>
          <p:nvPr/>
        </p:nvSpPr>
        <p:spPr>
          <a:xfrm>
            <a:off x="-138620" y="147898"/>
            <a:ext cx="1583539" cy="1497828"/>
          </a:xfrm>
          <a:custGeom>
            <a:avLst/>
            <a:gdLst>
              <a:gd name="connsiteX0" fmla="*/ 263928 w 1583539"/>
              <a:gd name="connsiteY0" fmla="*/ 0 h 1774209"/>
              <a:gd name="connsiteX1" fmla="*/ 1319611 w 1583539"/>
              <a:gd name="connsiteY1" fmla="*/ 0 h 1774209"/>
              <a:gd name="connsiteX2" fmla="*/ 1583539 w 1583539"/>
              <a:gd name="connsiteY2" fmla="*/ 263928 h 1774209"/>
              <a:gd name="connsiteX3" fmla="*/ 1583539 w 1583539"/>
              <a:gd name="connsiteY3" fmla="*/ 428630 h 1774209"/>
              <a:gd name="connsiteX4" fmla="*/ 1566466 w 1583539"/>
              <a:gd name="connsiteY4" fmla="*/ 437611 h 1774209"/>
              <a:gd name="connsiteX5" fmla="*/ 1319850 w 1583539"/>
              <a:gd name="connsiteY5" fmla="*/ 887105 h 1774209"/>
              <a:gd name="connsiteX6" fmla="*/ 1566466 w 1583539"/>
              <a:gd name="connsiteY6" fmla="*/ 1336600 h 1774209"/>
              <a:gd name="connsiteX7" fmla="*/ 1583539 w 1583539"/>
              <a:gd name="connsiteY7" fmla="*/ 1345580 h 1774209"/>
              <a:gd name="connsiteX8" fmla="*/ 1583539 w 1583539"/>
              <a:gd name="connsiteY8" fmla="*/ 1510281 h 1774209"/>
              <a:gd name="connsiteX9" fmla="*/ 1319611 w 1583539"/>
              <a:gd name="connsiteY9" fmla="*/ 1774209 h 1774209"/>
              <a:gd name="connsiteX10" fmla="*/ 263928 w 1583539"/>
              <a:gd name="connsiteY10" fmla="*/ 1774209 h 1774209"/>
              <a:gd name="connsiteX11" fmla="*/ 0 w 1583539"/>
              <a:gd name="connsiteY11" fmla="*/ 1510281 h 1774209"/>
              <a:gd name="connsiteX12" fmla="*/ 0 w 1583539"/>
              <a:gd name="connsiteY12" fmla="*/ 263928 h 1774209"/>
              <a:gd name="connsiteX13" fmla="*/ 263928 w 1583539"/>
              <a:gd name="connsiteY13" fmla="*/ 0 h 177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3539" h="1774209">
                <a:moveTo>
                  <a:pt x="263928" y="0"/>
                </a:moveTo>
                <a:lnTo>
                  <a:pt x="1319611" y="0"/>
                </a:lnTo>
                <a:cubicBezTo>
                  <a:pt x="1465374" y="0"/>
                  <a:pt x="1583539" y="118165"/>
                  <a:pt x="1583539" y="263928"/>
                </a:cubicBezTo>
                <a:lnTo>
                  <a:pt x="1583539" y="428630"/>
                </a:lnTo>
                <a:lnTo>
                  <a:pt x="1566466" y="437611"/>
                </a:lnTo>
                <a:cubicBezTo>
                  <a:pt x="1417676" y="535025"/>
                  <a:pt x="1319850" y="699994"/>
                  <a:pt x="1319850" y="887105"/>
                </a:cubicBezTo>
                <a:cubicBezTo>
                  <a:pt x="1319850" y="1074216"/>
                  <a:pt x="1417676" y="1239185"/>
                  <a:pt x="1566466" y="1336600"/>
                </a:cubicBezTo>
                <a:lnTo>
                  <a:pt x="1583539" y="1345580"/>
                </a:lnTo>
                <a:lnTo>
                  <a:pt x="1583539" y="1510281"/>
                </a:lnTo>
                <a:cubicBezTo>
                  <a:pt x="1583539" y="1656044"/>
                  <a:pt x="1465374" y="1774209"/>
                  <a:pt x="1319611" y="1774209"/>
                </a:cubicBezTo>
                <a:lnTo>
                  <a:pt x="263928" y="1774209"/>
                </a:lnTo>
                <a:cubicBezTo>
                  <a:pt x="118165" y="1774209"/>
                  <a:pt x="0" y="1656044"/>
                  <a:pt x="0" y="1510281"/>
                </a:cubicBezTo>
                <a:lnTo>
                  <a:pt x="0" y="263928"/>
                </a:lnTo>
                <a:cubicBezTo>
                  <a:pt x="0" y="118165"/>
                  <a:pt x="118165" y="0"/>
                  <a:pt x="263928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b="1" dirty="0"/>
              <a:t>Data </a:t>
            </a:r>
          </a:p>
          <a:p>
            <a:pPr algn="ctr"/>
            <a:r>
              <a:rPr lang="en-GB" b="1" dirty="0"/>
              <a:t>cleaning</a:t>
            </a:r>
          </a:p>
        </p:txBody>
      </p:sp>
      <p:sp>
        <p:nvSpPr>
          <p:cNvPr id="11" name="Rectangle: Rounded Corners 24">
            <a:extLst>
              <a:ext uri="{FF2B5EF4-FFF2-40B4-BE49-F238E27FC236}">
                <a16:creationId xmlns:a16="http://schemas.microsoft.com/office/drawing/2014/main" id="{094E1296-0F85-6EC7-7B5B-504785F2D9DA}"/>
              </a:ext>
            </a:extLst>
          </p:cNvPr>
          <p:cNvSpPr/>
          <p:nvPr/>
        </p:nvSpPr>
        <p:spPr>
          <a:xfrm>
            <a:off x="1160842" y="1987007"/>
            <a:ext cx="2616647" cy="1166048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b="1" dirty="0"/>
              <a:t>Analysed</a:t>
            </a:r>
            <a:r>
              <a:rPr lang="en-GB" sz="1100" dirty="0"/>
              <a:t> distribution of incurred claims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b="1" dirty="0"/>
              <a:t>Correlated</a:t>
            </a:r>
            <a:r>
              <a:rPr lang="en-GB" sz="1100" dirty="0"/>
              <a:t> FNOL features (weather, notification time) with </a:t>
            </a:r>
            <a:r>
              <a:rPr lang="en-GB" sz="1100" b="1" dirty="0"/>
              <a:t>incurred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b="1" dirty="0"/>
          </a:p>
        </p:txBody>
      </p:sp>
      <p:sp>
        <p:nvSpPr>
          <p:cNvPr id="12" name="Freeform: Shape 21">
            <a:extLst>
              <a:ext uri="{FF2B5EF4-FFF2-40B4-BE49-F238E27FC236}">
                <a16:creationId xmlns:a16="http://schemas.microsoft.com/office/drawing/2014/main" id="{13E01BF1-052B-E18F-5022-60952A9FB125}"/>
              </a:ext>
            </a:extLst>
          </p:cNvPr>
          <p:cNvSpPr/>
          <p:nvPr/>
        </p:nvSpPr>
        <p:spPr>
          <a:xfrm>
            <a:off x="-138620" y="1826274"/>
            <a:ext cx="1583539" cy="1497828"/>
          </a:xfrm>
          <a:custGeom>
            <a:avLst/>
            <a:gdLst>
              <a:gd name="connsiteX0" fmla="*/ 263928 w 1583539"/>
              <a:gd name="connsiteY0" fmla="*/ 0 h 1774209"/>
              <a:gd name="connsiteX1" fmla="*/ 1319611 w 1583539"/>
              <a:gd name="connsiteY1" fmla="*/ 0 h 1774209"/>
              <a:gd name="connsiteX2" fmla="*/ 1583539 w 1583539"/>
              <a:gd name="connsiteY2" fmla="*/ 263928 h 1774209"/>
              <a:gd name="connsiteX3" fmla="*/ 1583539 w 1583539"/>
              <a:gd name="connsiteY3" fmla="*/ 428630 h 1774209"/>
              <a:gd name="connsiteX4" fmla="*/ 1566466 w 1583539"/>
              <a:gd name="connsiteY4" fmla="*/ 437611 h 1774209"/>
              <a:gd name="connsiteX5" fmla="*/ 1319850 w 1583539"/>
              <a:gd name="connsiteY5" fmla="*/ 887105 h 1774209"/>
              <a:gd name="connsiteX6" fmla="*/ 1566466 w 1583539"/>
              <a:gd name="connsiteY6" fmla="*/ 1336600 h 1774209"/>
              <a:gd name="connsiteX7" fmla="*/ 1583539 w 1583539"/>
              <a:gd name="connsiteY7" fmla="*/ 1345580 h 1774209"/>
              <a:gd name="connsiteX8" fmla="*/ 1583539 w 1583539"/>
              <a:gd name="connsiteY8" fmla="*/ 1510281 h 1774209"/>
              <a:gd name="connsiteX9" fmla="*/ 1319611 w 1583539"/>
              <a:gd name="connsiteY9" fmla="*/ 1774209 h 1774209"/>
              <a:gd name="connsiteX10" fmla="*/ 263928 w 1583539"/>
              <a:gd name="connsiteY10" fmla="*/ 1774209 h 1774209"/>
              <a:gd name="connsiteX11" fmla="*/ 0 w 1583539"/>
              <a:gd name="connsiteY11" fmla="*/ 1510281 h 1774209"/>
              <a:gd name="connsiteX12" fmla="*/ 0 w 1583539"/>
              <a:gd name="connsiteY12" fmla="*/ 263928 h 1774209"/>
              <a:gd name="connsiteX13" fmla="*/ 263928 w 1583539"/>
              <a:gd name="connsiteY13" fmla="*/ 0 h 177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3539" h="1774209">
                <a:moveTo>
                  <a:pt x="263928" y="0"/>
                </a:moveTo>
                <a:lnTo>
                  <a:pt x="1319611" y="0"/>
                </a:lnTo>
                <a:cubicBezTo>
                  <a:pt x="1465374" y="0"/>
                  <a:pt x="1583539" y="118165"/>
                  <a:pt x="1583539" y="263928"/>
                </a:cubicBezTo>
                <a:lnTo>
                  <a:pt x="1583539" y="428630"/>
                </a:lnTo>
                <a:lnTo>
                  <a:pt x="1566466" y="437611"/>
                </a:lnTo>
                <a:cubicBezTo>
                  <a:pt x="1417676" y="535025"/>
                  <a:pt x="1319850" y="699994"/>
                  <a:pt x="1319850" y="887105"/>
                </a:cubicBezTo>
                <a:cubicBezTo>
                  <a:pt x="1319850" y="1074216"/>
                  <a:pt x="1417676" y="1239185"/>
                  <a:pt x="1566466" y="1336600"/>
                </a:cubicBezTo>
                <a:lnTo>
                  <a:pt x="1583539" y="1345580"/>
                </a:lnTo>
                <a:lnTo>
                  <a:pt x="1583539" y="1510281"/>
                </a:lnTo>
                <a:cubicBezTo>
                  <a:pt x="1583539" y="1656044"/>
                  <a:pt x="1465374" y="1774209"/>
                  <a:pt x="1319611" y="1774209"/>
                </a:cubicBezTo>
                <a:lnTo>
                  <a:pt x="263928" y="1774209"/>
                </a:lnTo>
                <a:cubicBezTo>
                  <a:pt x="118165" y="1774209"/>
                  <a:pt x="0" y="1656044"/>
                  <a:pt x="0" y="1510281"/>
                </a:cubicBezTo>
                <a:lnTo>
                  <a:pt x="0" y="263928"/>
                </a:lnTo>
                <a:cubicBezTo>
                  <a:pt x="0" y="118165"/>
                  <a:pt x="118165" y="0"/>
                  <a:pt x="263928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b="1" dirty="0"/>
              <a:t>Exploratory Data </a:t>
            </a:r>
          </a:p>
          <a:p>
            <a:pPr algn="ctr"/>
            <a:r>
              <a:rPr lang="en-GB" b="1" dirty="0"/>
              <a:t>Analysis</a:t>
            </a:r>
          </a:p>
        </p:txBody>
      </p:sp>
      <p:sp>
        <p:nvSpPr>
          <p:cNvPr id="13" name="Rectangle: Rounded Corners 24">
            <a:extLst>
              <a:ext uri="{FF2B5EF4-FFF2-40B4-BE49-F238E27FC236}">
                <a16:creationId xmlns:a16="http://schemas.microsoft.com/office/drawing/2014/main" id="{CB2E2529-5A2A-5C47-F24F-8420FE5D1437}"/>
              </a:ext>
            </a:extLst>
          </p:cNvPr>
          <p:cNvSpPr/>
          <p:nvPr/>
        </p:nvSpPr>
        <p:spPr>
          <a:xfrm>
            <a:off x="-501661" y="3665383"/>
            <a:ext cx="2033716" cy="1166048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Identified </a:t>
            </a:r>
            <a:r>
              <a:rPr lang="en-GB" sz="1100" b="1" dirty="0"/>
              <a:t>key factors </a:t>
            </a:r>
            <a:r>
              <a:rPr lang="en-GB" sz="1100" dirty="0"/>
              <a:t>affecting claims</a:t>
            </a:r>
            <a:endParaRPr lang="en-GB" sz="1100" b="1" dirty="0"/>
          </a:p>
        </p:txBody>
      </p:sp>
      <p:sp>
        <p:nvSpPr>
          <p:cNvPr id="14" name="Freeform: Shape 21">
            <a:extLst>
              <a:ext uri="{FF2B5EF4-FFF2-40B4-BE49-F238E27FC236}">
                <a16:creationId xmlns:a16="http://schemas.microsoft.com/office/drawing/2014/main" id="{6A90E096-C1F0-6B9C-4F00-1A82E3ADB100}"/>
              </a:ext>
            </a:extLst>
          </p:cNvPr>
          <p:cNvSpPr/>
          <p:nvPr/>
        </p:nvSpPr>
        <p:spPr>
          <a:xfrm>
            <a:off x="-138621" y="3499493"/>
            <a:ext cx="1583539" cy="1497828"/>
          </a:xfrm>
          <a:custGeom>
            <a:avLst/>
            <a:gdLst>
              <a:gd name="connsiteX0" fmla="*/ 263928 w 1583539"/>
              <a:gd name="connsiteY0" fmla="*/ 0 h 1774209"/>
              <a:gd name="connsiteX1" fmla="*/ 1319611 w 1583539"/>
              <a:gd name="connsiteY1" fmla="*/ 0 h 1774209"/>
              <a:gd name="connsiteX2" fmla="*/ 1583539 w 1583539"/>
              <a:gd name="connsiteY2" fmla="*/ 263928 h 1774209"/>
              <a:gd name="connsiteX3" fmla="*/ 1583539 w 1583539"/>
              <a:gd name="connsiteY3" fmla="*/ 428630 h 1774209"/>
              <a:gd name="connsiteX4" fmla="*/ 1566466 w 1583539"/>
              <a:gd name="connsiteY4" fmla="*/ 437611 h 1774209"/>
              <a:gd name="connsiteX5" fmla="*/ 1319850 w 1583539"/>
              <a:gd name="connsiteY5" fmla="*/ 887105 h 1774209"/>
              <a:gd name="connsiteX6" fmla="*/ 1566466 w 1583539"/>
              <a:gd name="connsiteY6" fmla="*/ 1336600 h 1774209"/>
              <a:gd name="connsiteX7" fmla="*/ 1583539 w 1583539"/>
              <a:gd name="connsiteY7" fmla="*/ 1345580 h 1774209"/>
              <a:gd name="connsiteX8" fmla="*/ 1583539 w 1583539"/>
              <a:gd name="connsiteY8" fmla="*/ 1510281 h 1774209"/>
              <a:gd name="connsiteX9" fmla="*/ 1319611 w 1583539"/>
              <a:gd name="connsiteY9" fmla="*/ 1774209 h 1774209"/>
              <a:gd name="connsiteX10" fmla="*/ 263928 w 1583539"/>
              <a:gd name="connsiteY10" fmla="*/ 1774209 h 1774209"/>
              <a:gd name="connsiteX11" fmla="*/ 0 w 1583539"/>
              <a:gd name="connsiteY11" fmla="*/ 1510281 h 1774209"/>
              <a:gd name="connsiteX12" fmla="*/ 0 w 1583539"/>
              <a:gd name="connsiteY12" fmla="*/ 263928 h 1774209"/>
              <a:gd name="connsiteX13" fmla="*/ 263928 w 1583539"/>
              <a:gd name="connsiteY13" fmla="*/ 0 h 177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3539" h="1774209">
                <a:moveTo>
                  <a:pt x="263928" y="0"/>
                </a:moveTo>
                <a:lnTo>
                  <a:pt x="1319611" y="0"/>
                </a:lnTo>
                <a:cubicBezTo>
                  <a:pt x="1465374" y="0"/>
                  <a:pt x="1583539" y="118165"/>
                  <a:pt x="1583539" y="263928"/>
                </a:cubicBezTo>
                <a:lnTo>
                  <a:pt x="1583539" y="428630"/>
                </a:lnTo>
                <a:lnTo>
                  <a:pt x="1566466" y="437611"/>
                </a:lnTo>
                <a:cubicBezTo>
                  <a:pt x="1417676" y="535025"/>
                  <a:pt x="1319850" y="699994"/>
                  <a:pt x="1319850" y="887105"/>
                </a:cubicBezTo>
                <a:cubicBezTo>
                  <a:pt x="1319850" y="1074216"/>
                  <a:pt x="1417676" y="1239185"/>
                  <a:pt x="1566466" y="1336600"/>
                </a:cubicBezTo>
                <a:lnTo>
                  <a:pt x="1583539" y="1345580"/>
                </a:lnTo>
                <a:lnTo>
                  <a:pt x="1583539" y="1510281"/>
                </a:lnTo>
                <a:cubicBezTo>
                  <a:pt x="1583539" y="1656044"/>
                  <a:pt x="1465374" y="1774209"/>
                  <a:pt x="1319611" y="1774209"/>
                </a:cubicBezTo>
                <a:lnTo>
                  <a:pt x="263928" y="1774209"/>
                </a:lnTo>
                <a:cubicBezTo>
                  <a:pt x="118165" y="1774209"/>
                  <a:pt x="0" y="1656044"/>
                  <a:pt x="0" y="1510281"/>
                </a:cubicBezTo>
                <a:lnTo>
                  <a:pt x="0" y="263928"/>
                </a:lnTo>
                <a:cubicBezTo>
                  <a:pt x="0" y="118165"/>
                  <a:pt x="118165" y="0"/>
                  <a:pt x="263928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b="1" dirty="0"/>
              <a:t>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150193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6AEA8-5C9E-E9EA-B62F-2A2D4CB0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075" y="3697567"/>
            <a:ext cx="4297800" cy="1252255"/>
          </a:xfrm>
        </p:spPr>
        <p:txBody>
          <a:bodyPr/>
          <a:lstStyle/>
          <a:p>
            <a:r>
              <a:rPr lang="en-GB" sz="3600" dirty="0"/>
              <a:t>Analysis Methodology</a:t>
            </a:r>
            <a:endParaRPr lang="en-US" sz="3600" dirty="0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43411E91-7D6D-3E63-8549-582D639BF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403" y="540353"/>
            <a:ext cx="4106547" cy="3015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 descr="A blue square with white crosses&#10;&#10;Description automatically generated">
            <a:extLst>
              <a:ext uri="{FF2B5EF4-FFF2-40B4-BE49-F238E27FC236}">
                <a16:creationId xmlns:a16="http://schemas.microsoft.com/office/drawing/2014/main" id="{7ACBA5C3-8F79-B332-C8F1-CA2CA0828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13" y="3006213"/>
            <a:ext cx="910822" cy="9064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Rectangle: Rounded Corners 24">
            <a:extLst>
              <a:ext uri="{FF2B5EF4-FFF2-40B4-BE49-F238E27FC236}">
                <a16:creationId xmlns:a16="http://schemas.microsoft.com/office/drawing/2014/main" id="{337D360A-3D00-BFB2-217F-EFCBB63BF400}"/>
              </a:ext>
            </a:extLst>
          </p:cNvPr>
          <p:cNvSpPr/>
          <p:nvPr/>
        </p:nvSpPr>
        <p:spPr>
          <a:xfrm>
            <a:off x="-676514" y="313788"/>
            <a:ext cx="2208569" cy="1166048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/>
              <a:t>Applied </a:t>
            </a:r>
            <a:r>
              <a:rPr lang="en-GB" sz="1000" b="1" dirty="0"/>
              <a:t>formatting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/>
              <a:t>Removed </a:t>
            </a:r>
            <a:r>
              <a:rPr lang="en-GB" sz="1000" b="1" dirty="0"/>
              <a:t>duplicates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/>
              <a:t>Unified </a:t>
            </a:r>
            <a:r>
              <a:rPr lang="en-GB" sz="1000" b="1" dirty="0"/>
              <a:t>similar </a:t>
            </a:r>
            <a:r>
              <a:rPr lang="en-GB" sz="1000" dirty="0"/>
              <a:t>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/>
              <a:t>Cleaned </a:t>
            </a:r>
            <a:r>
              <a:rPr lang="en-GB" sz="1000" b="1" dirty="0"/>
              <a:t>corrupted</a:t>
            </a:r>
            <a:r>
              <a:rPr lang="en-GB" sz="1000" dirty="0"/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/>
              <a:t>Calculated </a:t>
            </a:r>
            <a:r>
              <a:rPr lang="en-GB" sz="1000" b="1" dirty="0"/>
              <a:t>location</a:t>
            </a:r>
            <a:r>
              <a:rPr lang="en-GB" sz="1000" dirty="0"/>
              <a:t> and </a:t>
            </a:r>
            <a:r>
              <a:rPr lang="en-GB" sz="1000" b="1" dirty="0"/>
              <a:t>time </a:t>
            </a:r>
            <a:r>
              <a:rPr lang="en-GB" sz="1000" dirty="0"/>
              <a:t>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b="1" dirty="0"/>
          </a:p>
        </p:txBody>
      </p:sp>
      <p:sp>
        <p:nvSpPr>
          <p:cNvPr id="4" name="Freeform: Shape 21">
            <a:extLst>
              <a:ext uri="{FF2B5EF4-FFF2-40B4-BE49-F238E27FC236}">
                <a16:creationId xmlns:a16="http://schemas.microsoft.com/office/drawing/2014/main" id="{BC4A335C-4B69-4B86-1B44-8357AC3568D7}"/>
              </a:ext>
            </a:extLst>
          </p:cNvPr>
          <p:cNvSpPr/>
          <p:nvPr/>
        </p:nvSpPr>
        <p:spPr>
          <a:xfrm>
            <a:off x="-138620" y="147898"/>
            <a:ext cx="1583539" cy="1497828"/>
          </a:xfrm>
          <a:custGeom>
            <a:avLst/>
            <a:gdLst>
              <a:gd name="connsiteX0" fmla="*/ 263928 w 1583539"/>
              <a:gd name="connsiteY0" fmla="*/ 0 h 1774209"/>
              <a:gd name="connsiteX1" fmla="*/ 1319611 w 1583539"/>
              <a:gd name="connsiteY1" fmla="*/ 0 h 1774209"/>
              <a:gd name="connsiteX2" fmla="*/ 1583539 w 1583539"/>
              <a:gd name="connsiteY2" fmla="*/ 263928 h 1774209"/>
              <a:gd name="connsiteX3" fmla="*/ 1583539 w 1583539"/>
              <a:gd name="connsiteY3" fmla="*/ 428630 h 1774209"/>
              <a:gd name="connsiteX4" fmla="*/ 1566466 w 1583539"/>
              <a:gd name="connsiteY4" fmla="*/ 437611 h 1774209"/>
              <a:gd name="connsiteX5" fmla="*/ 1319850 w 1583539"/>
              <a:gd name="connsiteY5" fmla="*/ 887105 h 1774209"/>
              <a:gd name="connsiteX6" fmla="*/ 1566466 w 1583539"/>
              <a:gd name="connsiteY6" fmla="*/ 1336600 h 1774209"/>
              <a:gd name="connsiteX7" fmla="*/ 1583539 w 1583539"/>
              <a:gd name="connsiteY7" fmla="*/ 1345580 h 1774209"/>
              <a:gd name="connsiteX8" fmla="*/ 1583539 w 1583539"/>
              <a:gd name="connsiteY8" fmla="*/ 1510281 h 1774209"/>
              <a:gd name="connsiteX9" fmla="*/ 1319611 w 1583539"/>
              <a:gd name="connsiteY9" fmla="*/ 1774209 h 1774209"/>
              <a:gd name="connsiteX10" fmla="*/ 263928 w 1583539"/>
              <a:gd name="connsiteY10" fmla="*/ 1774209 h 1774209"/>
              <a:gd name="connsiteX11" fmla="*/ 0 w 1583539"/>
              <a:gd name="connsiteY11" fmla="*/ 1510281 h 1774209"/>
              <a:gd name="connsiteX12" fmla="*/ 0 w 1583539"/>
              <a:gd name="connsiteY12" fmla="*/ 263928 h 1774209"/>
              <a:gd name="connsiteX13" fmla="*/ 263928 w 1583539"/>
              <a:gd name="connsiteY13" fmla="*/ 0 h 177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3539" h="1774209">
                <a:moveTo>
                  <a:pt x="263928" y="0"/>
                </a:moveTo>
                <a:lnTo>
                  <a:pt x="1319611" y="0"/>
                </a:lnTo>
                <a:cubicBezTo>
                  <a:pt x="1465374" y="0"/>
                  <a:pt x="1583539" y="118165"/>
                  <a:pt x="1583539" y="263928"/>
                </a:cubicBezTo>
                <a:lnTo>
                  <a:pt x="1583539" y="428630"/>
                </a:lnTo>
                <a:lnTo>
                  <a:pt x="1566466" y="437611"/>
                </a:lnTo>
                <a:cubicBezTo>
                  <a:pt x="1417676" y="535025"/>
                  <a:pt x="1319850" y="699994"/>
                  <a:pt x="1319850" y="887105"/>
                </a:cubicBezTo>
                <a:cubicBezTo>
                  <a:pt x="1319850" y="1074216"/>
                  <a:pt x="1417676" y="1239185"/>
                  <a:pt x="1566466" y="1336600"/>
                </a:cubicBezTo>
                <a:lnTo>
                  <a:pt x="1583539" y="1345580"/>
                </a:lnTo>
                <a:lnTo>
                  <a:pt x="1583539" y="1510281"/>
                </a:lnTo>
                <a:cubicBezTo>
                  <a:pt x="1583539" y="1656044"/>
                  <a:pt x="1465374" y="1774209"/>
                  <a:pt x="1319611" y="1774209"/>
                </a:cubicBezTo>
                <a:lnTo>
                  <a:pt x="263928" y="1774209"/>
                </a:lnTo>
                <a:cubicBezTo>
                  <a:pt x="118165" y="1774209"/>
                  <a:pt x="0" y="1656044"/>
                  <a:pt x="0" y="1510281"/>
                </a:cubicBezTo>
                <a:lnTo>
                  <a:pt x="0" y="263928"/>
                </a:lnTo>
                <a:cubicBezTo>
                  <a:pt x="0" y="118165"/>
                  <a:pt x="118165" y="0"/>
                  <a:pt x="263928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b="1" dirty="0"/>
              <a:t>Data </a:t>
            </a:r>
          </a:p>
          <a:p>
            <a:pPr algn="ctr"/>
            <a:r>
              <a:rPr lang="en-GB" b="1" dirty="0"/>
              <a:t>cleaning</a:t>
            </a:r>
          </a:p>
        </p:txBody>
      </p:sp>
      <p:sp>
        <p:nvSpPr>
          <p:cNvPr id="5" name="Rectangle: Rounded Corners 24">
            <a:extLst>
              <a:ext uri="{FF2B5EF4-FFF2-40B4-BE49-F238E27FC236}">
                <a16:creationId xmlns:a16="http://schemas.microsoft.com/office/drawing/2014/main" id="{05DD31E9-9819-DD0F-4C3F-F8F27D6C6EAA}"/>
              </a:ext>
            </a:extLst>
          </p:cNvPr>
          <p:cNvSpPr/>
          <p:nvPr/>
        </p:nvSpPr>
        <p:spPr>
          <a:xfrm>
            <a:off x="-1084592" y="1990445"/>
            <a:ext cx="2616647" cy="1166048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b="1" dirty="0"/>
              <a:t>Analysed</a:t>
            </a:r>
            <a:r>
              <a:rPr lang="en-GB" sz="1000" dirty="0"/>
              <a:t> distribution of incurred claims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b="1" dirty="0"/>
              <a:t>Correlated</a:t>
            </a:r>
            <a:r>
              <a:rPr lang="en-GB" sz="1000" dirty="0"/>
              <a:t> FNOL features (weather, notification time) with </a:t>
            </a:r>
            <a:r>
              <a:rPr lang="en-GB" sz="1000" b="1" dirty="0"/>
              <a:t>incurred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b="1" dirty="0"/>
          </a:p>
        </p:txBody>
      </p:sp>
      <p:sp>
        <p:nvSpPr>
          <p:cNvPr id="6" name="Freeform: Shape 21">
            <a:extLst>
              <a:ext uri="{FF2B5EF4-FFF2-40B4-BE49-F238E27FC236}">
                <a16:creationId xmlns:a16="http://schemas.microsoft.com/office/drawing/2014/main" id="{EBB5845B-364D-F3C6-2EBC-1C213AE10FB3}"/>
              </a:ext>
            </a:extLst>
          </p:cNvPr>
          <p:cNvSpPr/>
          <p:nvPr/>
        </p:nvSpPr>
        <p:spPr>
          <a:xfrm>
            <a:off x="-138620" y="1826274"/>
            <a:ext cx="1583539" cy="1497828"/>
          </a:xfrm>
          <a:custGeom>
            <a:avLst/>
            <a:gdLst>
              <a:gd name="connsiteX0" fmla="*/ 263928 w 1583539"/>
              <a:gd name="connsiteY0" fmla="*/ 0 h 1774209"/>
              <a:gd name="connsiteX1" fmla="*/ 1319611 w 1583539"/>
              <a:gd name="connsiteY1" fmla="*/ 0 h 1774209"/>
              <a:gd name="connsiteX2" fmla="*/ 1583539 w 1583539"/>
              <a:gd name="connsiteY2" fmla="*/ 263928 h 1774209"/>
              <a:gd name="connsiteX3" fmla="*/ 1583539 w 1583539"/>
              <a:gd name="connsiteY3" fmla="*/ 428630 h 1774209"/>
              <a:gd name="connsiteX4" fmla="*/ 1566466 w 1583539"/>
              <a:gd name="connsiteY4" fmla="*/ 437611 h 1774209"/>
              <a:gd name="connsiteX5" fmla="*/ 1319850 w 1583539"/>
              <a:gd name="connsiteY5" fmla="*/ 887105 h 1774209"/>
              <a:gd name="connsiteX6" fmla="*/ 1566466 w 1583539"/>
              <a:gd name="connsiteY6" fmla="*/ 1336600 h 1774209"/>
              <a:gd name="connsiteX7" fmla="*/ 1583539 w 1583539"/>
              <a:gd name="connsiteY7" fmla="*/ 1345580 h 1774209"/>
              <a:gd name="connsiteX8" fmla="*/ 1583539 w 1583539"/>
              <a:gd name="connsiteY8" fmla="*/ 1510281 h 1774209"/>
              <a:gd name="connsiteX9" fmla="*/ 1319611 w 1583539"/>
              <a:gd name="connsiteY9" fmla="*/ 1774209 h 1774209"/>
              <a:gd name="connsiteX10" fmla="*/ 263928 w 1583539"/>
              <a:gd name="connsiteY10" fmla="*/ 1774209 h 1774209"/>
              <a:gd name="connsiteX11" fmla="*/ 0 w 1583539"/>
              <a:gd name="connsiteY11" fmla="*/ 1510281 h 1774209"/>
              <a:gd name="connsiteX12" fmla="*/ 0 w 1583539"/>
              <a:gd name="connsiteY12" fmla="*/ 263928 h 1774209"/>
              <a:gd name="connsiteX13" fmla="*/ 263928 w 1583539"/>
              <a:gd name="connsiteY13" fmla="*/ 0 h 177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3539" h="1774209">
                <a:moveTo>
                  <a:pt x="263928" y="0"/>
                </a:moveTo>
                <a:lnTo>
                  <a:pt x="1319611" y="0"/>
                </a:lnTo>
                <a:cubicBezTo>
                  <a:pt x="1465374" y="0"/>
                  <a:pt x="1583539" y="118165"/>
                  <a:pt x="1583539" y="263928"/>
                </a:cubicBezTo>
                <a:lnTo>
                  <a:pt x="1583539" y="428630"/>
                </a:lnTo>
                <a:lnTo>
                  <a:pt x="1566466" y="437611"/>
                </a:lnTo>
                <a:cubicBezTo>
                  <a:pt x="1417676" y="535025"/>
                  <a:pt x="1319850" y="699994"/>
                  <a:pt x="1319850" y="887105"/>
                </a:cubicBezTo>
                <a:cubicBezTo>
                  <a:pt x="1319850" y="1074216"/>
                  <a:pt x="1417676" y="1239185"/>
                  <a:pt x="1566466" y="1336600"/>
                </a:cubicBezTo>
                <a:lnTo>
                  <a:pt x="1583539" y="1345580"/>
                </a:lnTo>
                <a:lnTo>
                  <a:pt x="1583539" y="1510281"/>
                </a:lnTo>
                <a:cubicBezTo>
                  <a:pt x="1583539" y="1656044"/>
                  <a:pt x="1465374" y="1774209"/>
                  <a:pt x="1319611" y="1774209"/>
                </a:cubicBezTo>
                <a:lnTo>
                  <a:pt x="263928" y="1774209"/>
                </a:lnTo>
                <a:cubicBezTo>
                  <a:pt x="118165" y="1774209"/>
                  <a:pt x="0" y="1656044"/>
                  <a:pt x="0" y="1510281"/>
                </a:cubicBezTo>
                <a:lnTo>
                  <a:pt x="0" y="263928"/>
                </a:lnTo>
                <a:cubicBezTo>
                  <a:pt x="0" y="118165"/>
                  <a:pt x="118165" y="0"/>
                  <a:pt x="263928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b="1" dirty="0"/>
              <a:t>Exploratory Data </a:t>
            </a:r>
          </a:p>
          <a:p>
            <a:pPr algn="ctr"/>
            <a:r>
              <a:rPr lang="en-GB" b="1" dirty="0"/>
              <a:t>Analysis</a:t>
            </a:r>
          </a:p>
        </p:txBody>
      </p:sp>
      <p:sp>
        <p:nvSpPr>
          <p:cNvPr id="9" name="Rectangle: Rounded Corners 24">
            <a:extLst>
              <a:ext uri="{FF2B5EF4-FFF2-40B4-BE49-F238E27FC236}">
                <a16:creationId xmlns:a16="http://schemas.microsoft.com/office/drawing/2014/main" id="{E81787D0-FAB6-9CDF-1A39-504F4164417C}"/>
              </a:ext>
            </a:extLst>
          </p:cNvPr>
          <p:cNvSpPr/>
          <p:nvPr/>
        </p:nvSpPr>
        <p:spPr>
          <a:xfrm>
            <a:off x="1082722" y="3665383"/>
            <a:ext cx="2033716" cy="1166048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Identified </a:t>
            </a:r>
            <a:r>
              <a:rPr lang="en-GB" sz="1100" b="1" dirty="0"/>
              <a:t>key factors </a:t>
            </a:r>
            <a:r>
              <a:rPr lang="en-GB" sz="1100" dirty="0"/>
              <a:t>affecting claims</a:t>
            </a:r>
            <a:endParaRPr lang="en-GB" sz="1100" b="1" dirty="0"/>
          </a:p>
        </p:txBody>
      </p:sp>
      <p:sp>
        <p:nvSpPr>
          <p:cNvPr id="10" name="Freeform: Shape 21">
            <a:extLst>
              <a:ext uri="{FF2B5EF4-FFF2-40B4-BE49-F238E27FC236}">
                <a16:creationId xmlns:a16="http://schemas.microsoft.com/office/drawing/2014/main" id="{84DAB0E8-BFC9-5047-F770-2855A2055F44}"/>
              </a:ext>
            </a:extLst>
          </p:cNvPr>
          <p:cNvSpPr/>
          <p:nvPr/>
        </p:nvSpPr>
        <p:spPr>
          <a:xfrm>
            <a:off x="-138621" y="3499493"/>
            <a:ext cx="1583539" cy="1497828"/>
          </a:xfrm>
          <a:custGeom>
            <a:avLst/>
            <a:gdLst>
              <a:gd name="connsiteX0" fmla="*/ 263928 w 1583539"/>
              <a:gd name="connsiteY0" fmla="*/ 0 h 1774209"/>
              <a:gd name="connsiteX1" fmla="*/ 1319611 w 1583539"/>
              <a:gd name="connsiteY1" fmla="*/ 0 h 1774209"/>
              <a:gd name="connsiteX2" fmla="*/ 1583539 w 1583539"/>
              <a:gd name="connsiteY2" fmla="*/ 263928 h 1774209"/>
              <a:gd name="connsiteX3" fmla="*/ 1583539 w 1583539"/>
              <a:gd name="connsiteY3" fmla="*/ 428630 h 1774209"/>
              <a:gd name="connsiteX4" fmla="*/ 1566466 w 1583539"/>
              <a:gd name="connsiteY4" fmla="*/ 437611 h 1774209"/>
              <a:gd name="connsiteX5" fmla="*/ 1319850 w 1583539"/>
              <a:gd name="connsiteY5" fmla="*/ 887105 h 1774209"/>
              <a:gd name="connsiteX6" fmla="*/ 1566466 w 1583539"/>
              <a:gd name="connsiteY6" fmla="*/ 1336600 h 1774209"/>
              <a:gd name="connsiteX7" fmla="*/ 1583539 w 1583539"/>
              <a:gd name="connsiteY7" fmla="*/ 1345580 h 1774209"/>
              <a:gd name="connsiteX8" fmla="*/ 1583539 w 1583539"/>
              <a:gd name="connsiteY8" fmla="*/ 1510281 h 1774209"/>
              <a:gd name="connsiteX9" fmla="*/ 1319611 w 1583539"/>
              <a:gd name="connsiteY9" fmla="*/ 1774209 h 1774209"/>
              <a:gd name="connsiteX10" fmla="*/ 263928 w 1583539"/>
              <a:gd name="connsiteY10" fmla="*/ 1774209 h 1774209"/>
              <a:gd name="connsiteX11" fmla="*/ 0 w 1583539"/>
              <a:gd name="connsiteY11" fmla="*/ 1510281 h 1774209"/>
              <a:gd name="connsiteX12" fmla="*/ 0 w 1583539"/>
              <a:gd name="connsiteY12" fmla="*/ 263928 h 1774209"/>
              <a:gd name="connsiteX13" fmla="*/ 263928 w 1583539"/>
              <a:gd name="connsiteY13" fmla="*/ 0 h 177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3539" h="1774209">
                <a:moveTo>
                  <a:pt x="263928" y="0"/>
                </a:moveTo>
                <a:lnTo>
                  <a:pt x="1319611" y="0"/>
                </a:lnTo>
                <a:cubicBezTo>
                  <a:pt x="1465374" y="0"/>
                  <a:pt x="1583539" y="118165"/>
                  <a:pt x="1583539" y="263928"/>
                </a:cubicBezTo>
                <a:lnTo>
                  <a:pt x="1583539" y="428630"/>
                </a:lnTo>
                <a:lnTo>
                  <a:pt x="1566466" y="437611"/>
                </a:lnTo>
                <a:cubicBezTo>
                  <a:pt x="1417676" y="535025"/>
                  <a:pt x="1319850" y="699994"/>
                  <a:pt x="1319850" y="887105"/>
                </a:cubicBezTo>
                <a:cubicBezTo>
                  <a:pt x="1319850" y="1074216"/>
                  <a:pt x="1417676" y="1239185"/>
                  <a:pt x="1566466" y="1336600"/>
                </a:cubicBezTo>
                <a:lnTo>
                  <a:pt x="1583539" y="1345580"/>
                </a:lnTo>
                <a:lnTo>
                  <a:pt x="1583539" y="1510281"/>
                </a:lnTo>
                <a:cubicBezTo>
                  <a:pt x="1583539" y="1656044"/>
                  <a:pt x="1465374" y="1774209"/>
                  <a:pt x="1319611" y="1774209"/>
                </a:cubicBezTo>
                <a:lnTo>
                  <a:pt x="263928" y="1774209"/>
                </a:lnTo>
                <a:cubicBezTo>
                  <a:pt x="118165" y="1774209"/>
                  <a:pt x="0" y="1656044"/>
                  <a:pt x="0" y="1510281"/>
                </a:cubicBezTo>
                <a:lnTo>
                  <a:pt x="0" y="263928"/>
                </a:lnTo>
                <a:cubicBezTo>
                  <a:pt x="0" y="118165"/>
                  <a:pt x="118165" y="0"/>
                  <a:pt x="263928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b="1" dirty="0"/>
              <a:t>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4164847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F871-55DF-A42F-A578-490B5421F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blue bars&#10;&#10;Description automatically generated">
            <a:extLst>
              <a:ext uri="{FF2B5EF4-FFF2-40B4-BE49-F238E27FC236}">
                <a16:creationId xmlns:a16="http://schemas.microsoft.com/office/drawing/2014/main" id="{FF29CF51-BBAC-00CA-1E11-182D4DDE9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22" y="1533208"/>
            <a:ext cx="5774394" cy="3031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913562-5928-EDBF-0D84-EE666D743B8D}"/>
              </a:ext>
            </a:extLst>
          </p:cNvPr>
          <p:cNvSpPr/>
          <p:nvPr/>
        </p:nvSpPr>
        <p:spPr>
          <a:xfrm>
            <a:off x="7609972" y="3214879"/>
            <a:ext cx="2658188" cy="1221697"/>
          </a:xfrm>
          <a:prstGeom prst="roundRect">
            <a:avLst>
              <a:gd name="adj" fmla="val 30701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/>
              <a:t>North England and East Anglia, </a:t>
            </a:r>
            <a:r>
              <a:rPr lang="en-GB" sz="1200" dirty="0"/>
              <a:t>also show </a:t>
            </a:r>
            <a:r>
              <a:rPr lang="en-GB" sz="1200" b="1" dirty="0"/>
              <a:t>above-average incurred costs</a:t>
            </a:r>
            <a:r>
              <a:rPr lang="en-GB" sz="1200" dirty="0"/>
              <a:t>, while </a:t>
            </a:r>
            <a:r>
              <a:rPr lang="en-GB" sz="1200" b="1" dirty="0"/>
              <a:t>Southwest, East Midlands </a:t>
            </a:r>
            <a:r>
              <a:rPr lang="en-GB" sz="1200" dirty="0"/>
              <a:t>and </a:t>
            </a:r>
            <a:r>
              <a:rPr lang="en-GB" sz="1200" b="1" dirty="0"/>
              <a:t>London</a:t>
            </a:r>
            <a:r>
              <a:rPr lang="en-GB" sz="1200" dirty="0"/>
              <a:t> have </a:t>
            </a:r>
            <a:r>
              <a:rPr lang="en-GB" sz="1200" b="1" dirty="0"/>
              <a:t>lower costs</a:t>
            </a:r>
            <a:r>
              <a:rPr lang="en-GB" sz="1200" dirty="0"/>
              <a:t>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E20EC1-22A4-E0DA-1C85-00737B30DED0}"/>
              </a:ext>
            </a:extLst>
          </p:cNvPr>
          <p:cNvSpPr/>
          <p:nvPr/>
        </p:nvSpPr>
        <p:spPr>
          <a:xfrm>
            <a:off x="7609972" y="1533209"/>
            <a:ext cx="2658188" cy="1221697"/>
          </a:xfrm>
          <a:prstGeom prst="roundRect">
            <a:avLst>
              <a:gd name="adj" fmla="val 26023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/>
              <a:t>Scotland</a:t>
            </a:r>
            <a:r>
              <a:rPr lang="en-GB" sz="1200" dirty="0"/>
              <a:t> has the </a:t>
            </a:r>
            <a:r>
              <a:rPr lang="en-GB" sz="1200" b="1" dirty="0"/>
              <a:t>highest incurred costs</a:t>
            </a:r>
            <a:r>
              <a:rPr lang="en-GB" sz="1200" dirty="0"/>
              <a:t>, likely due to more severe accidents or higher claim expenses.</a:t>
            </a:r>
          </a:p>
        </p:txBody>
      </p:sp>
      <p:sp>
        <p:nvSpPr>
          <p:cNvPr id="2" name="Google Shape;149;p29">
            <a:extLst>
              <a:ext uri="{FF2B5EF4-FFF2-40B4-BE49-F238E27FC236}">
                <a16:creationId xmlns:a16="http://schemas.microsoft.com/office/drawing/2014/main" id="{53E31E45-A7CD-73B3-44A2-71B825886F41}"/>
              </a:ext>
            </a:extLst>
          </p:cNvPr>
          <p:cNvSpPr txBox="1">
            <a:spLocks/>
          </p:cNvSpPr>
          <p:nvPr/>
        </p:nvSpPr>
        <p:spPr>
          <a:xfrm>
            <a:off x="804583" y="275299"/>
            <a:ext cx="7375331" cy="100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5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GB" sz="3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Relationship between incurred costs and region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1E0C750-699A-00BF-7C47-187C58A194AA}"/>
              </a:ext>
            </a:extLst>
          </p:cNvPr>
          <p:cNvSpPr/>
          <p:nvPr/>
        </p:nvSpPr>
        <p:spPr>
          <a:xfrm>
            <a:off x="7750254" y="1379885"/>
            <a:ext cx="1754661" cy="1528346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01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12FCCC1-F74D-04D3-850A-6EE4BE531E17}"/>
              </a:ext>
            </a:extLst>
          </p:cNvPr>
          <p:cNvSpPr/>
          <p:nvPr/>
        </p:nvSpPr>
        <p:spPr>
          <a:xfrm>
            <a:off x="7750253" y="3061555"/>
            <a:ext cx="1754661" cy="1528346"/>
          </a:xfrm>
          <a:custGeom>
            <a:avLst/>
            <a:gdLst>
              <a:gd name="connsiteX0" fmla="*/ 254729 w 1754661"/>
              <a:gd name="connsiteY0" fmla="*/ 0 h 1528346"/>
              <a:gd name="connsiteX1" fmla="*/ 1499932 w 1754661"/>
              <a:gd name="connsiteY1" fmla="*/ 0 h 1528346"/>
              <a:gd name="connsiteX2" fmla="*/ 1754661 w 1754661"/>
              <a:gd name="connsiteY2" fmla="*/ 254729 h 1528346"/>
              <a:gd name="connsiteX3" fmla="*/ 1754661 w 1754661"/>
              <a:gd name="connsiteY3" fmla="*/ 1273617 h 1528346"/>
              <a:gd name="connsiteX4" fmla="*/ 1499932 w 1754661"/>
              <a:gd name="connsiteY4" fmla="*/ 1528346 h 1528346"/>
              <a:gd name="connsiteX5" fmla="*/ 254729 w 1754661"/>
              <a:gd name="connsiteY5" fmla="*/ 1528346 h 1528346"/>
              <a:gd name="connsiteX6" fmla="*/ 0 w 1754661"/>
              <a:gd name="connsiteY6" fmla="*/ 1273617 h 1528346"/>
              <a:gd name="connsiteX7" fmla="*/ 0 w 1754661"/>
              <a:gd name="connsiteY7" fmla="*/ 1102311 h 1528346"/>
              <a:gd name="connsiteX8" fmla="*/ 252413 w 1754661"/>
              <a:gd name="connsiteY8" fmla="*/ 764173 h 1528346"/>
              <a:gd name="connsiteX9" fmla="*/ 0 w 1754661"/>
              <a:gd name="connsiteY9" fmla="*/ 426035 h 1528346"/>
              <a:gd name="connsiteX10" fmla="*/ 0 w 1754661"/>
              <a:gd name="connsiteY10" fmla="*/ 254729 h 1528346"/>
              <a:gd name="connsiteX11" fmla="*/ 254729 w 1754661"/>
              <a:gd name="connsiteY11" fmla="*/ 0 h 152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4661" h="1528346">
                <a:moveTo>
                  <a:pt x="254729" y="0"/>
                </a:moveTo>
                <a:lnTo>
                  <a:pt x="1499932" y="0"/>
                </a:lnTo>
                <a:cubicBezTo>
                  <a:pt x="1640615" y="0"/>
                  <a:pt x="1754661" y="114046"/>
                  <a:pt x="1754661" y="254729"/>
                </a:cubicBezTo>
                <a:lnTo>
                  <a:pt x="1754661" y="1273617"/>
                </a:lnTo>
                <a:cubicBezTo>
                  <a:pt x="1754661" y="1414300"/>
                  <a:pt x="1640615" y="1528346"/>
                  <a:pt x="1499932" y="1528346"/>
                </a:cubicBezTo>
                <a:lnTo>
                  <a:pt x="254729" y="1528346"/>
                </a:lnTo>
                <a:cubicBezTo>
                  <a:pt x="114046" y="1528346"/>
                  <a:pt x="0" y="1414300"/>
                  <a:pt x="0" y="1273617"/>
                </a:cubicBezTo>
                <a:lnTo>
                  <a:pt x="0" y="1102311"/>
                </a:lnTo>
                <a:cubicBezTo>
                  <a:pt x="139404" y="1102311"/>
                  <a:pt x="252413" y="950921"/>
                  <a:pt x="252413" y="764173"/>
                </a:cubicBezTo>
                <a:cubicBezTo>
                  <a:pt x="252413" y="577425"/>
                  <a:pt x="139404" y="426035"/>
                  <a:pt x="0" y="426035"/>
                </a:cubicBezTo>
                <a:lnTo>
                  <a:pt x="0" y="254729"/>
                </a:lnTo>
                <a:cubicBezTo>
                  <a:pt x="0" y="114046"/>
                  <a:pt x="114046" y="0"/>
                  <a:pt x="254729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000" b="1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65858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ptimization of Company Flowcharts Project Proposal by Slidesgo">
  <a:themeElements>
    <a:clrScheme name="Simple Light">
      <a:dk1>
        <a:srgbClr val="FFFFFF"/>
      </a:dk1>
      <a:lt1>
        <a:srgbClr val="221A3B"/>
      </a:lt1>
      <a:dk2>
        <a:srgbClr val="FBB842"/>
      </a:dk2>
      <a:lt2>
        <a:srgbClr val="E94A4B"/>
      </a:lt2>
      <a:accent1>
        <a:srgbClr val="F585A6"/>
      </a:accent1>
      <a:accent2>
        <a:srgbClr val="5386EF"/>
      </a:accent2>
      <a:accent3>
        <a:srgbClr val="5E659E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</TotalTime>
  <Words>2610</Words>
  <Application>Microsoft Macintosh PowerPoint</Application>
  <PresentationFormat>On-screen Show (16:9)</PresentationFormat>
  <Paragraphs>294</Paragraphs>
  <Slides>38</Slides>
  <Notes>38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Epilogue</vt:lpstr>
      <vt:lpstr>Assistant</vt:lpstr>
      <vt:lpstr>Arial</vt:lpstr>
      <vt:lpstr>Optimization of Company Flowcharts Project Proposal by Slidesgo</vt:lpstr>
      <vt:lpstr>Predicting Claims Costs Using FNOL Data</vt:lpstr>
      <vt:lpstr>Dataset Overview &amp; Data Suitability</vt:lpstr>
      <vt:lpstr>Dataset Overview &amp; Data Suitability</vt:lpstr>
      <vt:lpstr>Dataset Overview &amp; Data Suitability</vt:lpstr>
      <vt:lpstr>Analysis Methodology</vt:lpstr>
      <vt:lpstr>Analysis Methodology</vt:lpstr>
      <vt:lpstr>Analysis Methodology</vt:lpstr>
      <vt:lpstr>Analysis 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Adventureworks 2019 Report</dc:title>
  <cp:lastModifiedBy>Лисицкая Мария Александровна</cp:lastModifiedBy>
  <cp:revision>55</cp:revision>
  <dcterms:modified xsi:type="dcterms:W3CDTF">2024-09-13T14:46:22Z</dcterms:modified>
</cp:coreProperties>
</file>